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19"/>
  </p:notesMasterIdLst>
  <p:sldIdLst>
    <p:sldId id="257" r:id="rId6"/>
    <p:sldId id="283" r:id="rId7"/>
    <p:sldId id="334" r:id="rId8"/>
    <p:sldId id="2147482586" r:id="rId9"/>
    <p:sldId id="269" r:id="rId10"/>
    <p:sldId id="262" r:id="rId11"/>
    <p:sldId id="268" r:id="rId12"/>
    <p:sldId id="298" r:id="rId13"/>
    <p:sldId id="271" r:id="rId14"/>
    <p:sldId id="2147482590" r:id="rId15"/>
    <p:sldId id="2147482592" r:id="rId16"/>
    <p:sldId id="2147482591" r:id="rId17"/>
    <p:sldId id="31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CDA855-FFAB-D87F-31DD-D8778C57033A}" name="Long Chen" initials="LC" userId="S::lonchen@microsoft.com::327f5759-bf22-400f-9a6d-933b96939ce0" providerId="AD"/>
  <p188:author id="{ECF26383-B389-EC0D-77CB-C6CF14071DA2}" name="Kyle Ikeda (HE/HIM)" initials="" userId="S::kyleikeda@microsoft.com::24150107-4ee0-4ea6-9978-489f875c423a" providerId="AD"/>
  <p188:author id="{0F55E0B2-FAEB-93D2-C29E-FDD80E4F6599}" name="Laura Wolf" initials="LW" userId="S::lawolf@microsoft.com::600fe646-3348-4154-9ea4-b3afa39e3373" providerId="AD"/>
  <p188:author id="{B3DBDBE2-40A4-204C-34EC-B861FCC6D865}" name="Vanessa Diaz" initials="VD" userId="S::vdiaz@microsoft.com::cc39cff8-1e81-4b53-bdca-b7500c652f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802BC-38B9-C26A-CD2A-20A4CB005D69}" v="4" dt="2025-05-19T16:42:37.579"/>
    <p1510:client id="{484092C6-7757-4370-9A27-3D064FE5E282}" v="670" dt="2025-05-19T16:25:12.136"/>
    <p1510:client id="{7CAD8C37-5C3B-4CEB-99CE-8D0459D70A64}" v="33" dt="2025-05-19T17:30:41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DD802BC-38B9-C26A-CD2A-20A4CB005D69}"/>
    <pc:docChg chg="modSld">
      <pc:chgData name="Guest User" userId="" providerId="Windows Live" clId="Web-{2DD802BC-38B9-C26A-CD2A-20A4CB005D69}" dt="2025-05-19T16:42:37.579" v="3"/>
      <pc:docMkLst>
        <pc:docMk/>
      </pc:docMkLst>
      <pc:sldChg chg="modSp">
        <pc:chgData name="Guest User" userId="" providerId="Windows Live" clId="Web-{2DD802BC-38B9-C26A-CD2A-20A4CB005D69}" dt="2025-05-19T16:42:37.579" v="3"/>
        <pc:sldMkLst>
          <pc:docMk/>
          <pc:sldMk cId="2806055504" sldId="283"/>
        </pc:sldMkLst>
        <pc:graphicFrameChg chg="mod modGraphic">
          <ac:chgData name="Guest User" userId="" providerId="Windows Live" clId="Web-{2DD802BC-38B9-C26A-CD2A-20A4CB005D69}" dt="2025-05-19T16:42:37.579" v="3"/>
          <ac:graphicFrameMkLst>
            <pc:docMk/>
            <pc:sldMk cId="2806055504" sldId="283"/>
            <ac:graphicFrameMk id="6" creationId="{EF4A8AC2-89CF-D7BC-A70C-94A1A35810F3}"/>
          </ac:graphicFrameMkLst>
        </pc:graphicFrameChg>
      </pc:sldChg>
    </pc:docChg>
  </pc:docChgLst>
  <pc:docChgLst>
    <pc:chgData name="Vanessa Diaz" userId="d17313624f8feacf" providerId="LiveId" clId="{7CAD8C37-5C3B-4CEB-99CE-8D0459D70A64}"/>
    <pc:docChg chg="modSld modMainMaster modShowInfo">
      <pc:chgData name="Vanessa Diaz" userId="d17313624f8feacf" providerId="LiveId" clId="{7CAD8C37-5C3B-4CEB-99CE-8D0459D70A64}" dt="2025-05-19T17:30:41.887" v="32" actId="6549"/>
      <pc:docMkLst>
        <pc:docMk/>
      </pc:docMkLst>
      <pc:sldChg chg="modTransition">
        <pc:chgData name="Vanessa Diaz" userId="d17313624f8feacf" providerId="LiveId" clId="{7CAD8C37-5C3B-4CEB-99CE-8D0459D70A64}" dt="2025-05-19T17:20:22.913" v="26"/>
        <pc:sldMkLst>
          <pc:docMk/>
          <pc:sldMk cId="1256564762" sldId="257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1075124669" sldId="262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1129255353" sldId="268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149996245" sldId="269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6005759" sldId="271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2806055504" sldId="283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851872905" sldId="298"/>
        </pc:sldMkLst>
      </pc:sldChg>
      <pc:sldChg chg="modSp mod modTransition">
        <pc:chgData name="Vanessa Diaz" userId="d17313624f8feacf" providerId="LiveId" clId="{7CAD8C37-5C3B-4CEB-99CE-8D0459D70A64}" dt="2025-05-19T17:30:41.887" v="32" actId="6549"/>
        <pc:sldMkLst>
          <pc:docMk/>
          <pc:sldMk cId="3166556995" sldId="315"/>
        </pc:sldMkLst>
        <pc:spChg chg="mod">
          <ac:chgData name="Vanessa Diaz" userId="d17313624f8feacf" providerId="LiveId" clId="{7CAD8C37-5C3B-4CEB-99CE-8D0459D70A64}" dt="2025-05-19T17:30:41.887" v="32" actId="6549"/>
          <ac:spMkLst>
            <pc:docMk/>
            <pc:sldMk cId="3166556995" sldId="315"/>
            <ac:spMk id="4" creationId="{C247220D-FFE5-67FD-EB6A-4297058DB39D}"/>
          </ac:spMkLst>
        </pc:spChg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2164305029" sldId="334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876040701" sldId="2147482586"/>
        </pc:sldMkLst>
      </pc:sldChg>
      <pc:sldChg chg="modSp mod modTransition">
        <pc:chgData name="Vanessa Diaz" userId="d17313624f8feacf" providerId="LiveId" clId="{7CAD8C37-5C3B-4CEB-99CE-8D0459D70A64}" dt="2025-05-19T17:25:33.973" v="31" actId="20577"/>
        <pc:sldMkLst>
          <pc:docMk/>
          <pc:sldMk cId="3452157841" sldId="2147482590"/>
        </pc:sldMkLst>
        <pc:spChg chg="mod">
          <ac:chgData name="Vanessa Diaz" userId="d17313624f8feacf" providerId="LiveId" clId="{7CAD8C37-5C3B-4CEB-99CE-8D0459D70A64}" dt="2025-05-19T17:25:33.973" v="31" actId="20577"/>
          <ac:spMkLst>
            <pc:docMk/>
            <pc:sldMk cId="3452157841" sldId="2147482590"/>
            <ac:spMk id="5" creationId="{6EE7B61B-7EF8-653F-D22F-E75E2C5BBA02}"/>
          </ac:spMkLst>
        </pc:spChg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3288396455" sldId="2147482591"/>
        </pc:sldMkLst>
      </pc:sldChg>
      <pc:sldChg chg="modTransition">
        <pc:chgData name="Vanessa Diaz" userId="d17313624f8feacf" providerId="LiveId" clId="{7CAD8C37-5C3B-4CEB-99CE-8D0459D70A64}" dt="2025-05-19T17:20:22.913" v="26"/>
        <pc:sldMkLst>
          <pc:docMk/>
          <pc:sldMk cId="2415334250" sldId="2147482592"/>
        </pc:sldMkLst>
      </pc:sldChg>
      <pc:sldMasterChg chg="modTransition modSldLayout">
        <pc:chgData name="Vanessa Diaz" userId="d17313624f8feacf" providerId="LiveId" clId="{7CAD8C37-5C3B-4CEB-99CE-8D0459D70A64}" dt="2025-05-19T17:20:22.913" v="26"/>
        <pc:sldMasterMkLst>
          <pc:docMk/>
          <pc:sldMasterMk cId="2066662964" sldId="2147483648"/>
        </pc:sldMasterMkLst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3546626604" sldId="214748364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575296670" sldId="214748365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65415642" sldId="214748365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814944200" sldId="214748365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384163334" sldId="214748365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683684648" sldId="214748365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3097477631" sldId="214748365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3969415706" sldId="214748365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3043562617" sldId="214748365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1030415544" sldId="214748365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525609567" sldId="214748365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289496200" sldId="214748366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1386706206" sldId="214748366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066662964" sldId="2147483648"/>
            <pc:sldLayoutMk cId="2510676337" sldId="2147483663"/>
          </pc:sldLayoutMkLst>
        </pc:sldLayoutChg>
      </pc:sldMasterChg>
      <pc:sldMasterChg chg="modTransition modSldLayout">
        <pc:chgData name="Vanessa Diaz" userId="d17313624f8feacf" providerId="LiveId" clId="{7CAD8C37-5C3B-4CEB-99CE-8D0459D70A64}" dt="2025-05-19T17:20:22.913" v="26"/>
        <pc:sldMasterMkLst>
          <pc:docMk/>
          <pc:sldMasterMk cId="270327122" sldId="2147483664"/>
        </pc:sldMasterMkLst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967833354" sldId="214748366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4046260358" sldId="214748366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579968004" sldId="214748366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46105006" sldId="214748366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226616084" sldId="214748366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845587020" sldId="214748367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97406307" sldId="214748367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525436789" sldId="214748367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17670246" sldId="214748367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4196327868" sldId="214748367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88407695" sldId="214748367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214503527" sldId="214748367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71469489" sldId="214748367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791525826" sldId="214748367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77861841" sldId="214748367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309487219" sldId="214748368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907318531" sldId="214748368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463430652" sldId="214748368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954201153" sldId="214748368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078748252" sldId="214748368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740748780" sldId="214748368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821273394" sldId="214748368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807528672" sldId="214748368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145513958" sldId="214748368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182349559" sldId="214748368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85197924" sldId="214748369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4220120953" sldId="214748369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580022354" sldId="214748369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093668434" sldId="214748369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203325539" sldId="214748369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350149669" sldId="214748369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4150465610" sldId="214748369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184062265" sldId="214748369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039718779" sldId="214748369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410806977" sldId="214748369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821333655" sldId="214748370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415310757" sldId="214748370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110215866" sldId="214748370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583682654" sldId="214748370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379696289" sldId="214748370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478267272" sldId="2147483705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402971991" sldId="2147483706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227027681" sldId="2147483707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413596213" sldId="2147483708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784224050" sldId="2147483709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961190643" sldId="2147483710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404867132" sldId="2147483711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913848080" sldId="2147483712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155886860" sldId="2147483713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2314316211" sldId="2147483714"/>
          </pc:sldLayoutMkLst>
        </pc:sldLayoutChg>
        <pc:sldLayoutChg chg="modTransition">
          <pc:chgData name="Vanessa Diaz" userId="d17313624f8feacf" providerId="LiveId" clId="{7CAD8C37-5C3B-4CEB-99CE-8D0459D70A64}" dt="2025-05-19T17:20:22.913" v="26"/>
          <pc:sldLayoutMkLst>
            <pc:docMk/>
            <pc:sldMasterMk cId="270327122" sldId="2147483664"/>
            <pc:sldLayoutMk cId="3475796456" sldId="214748371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18238-28A7-4843-92A3-8523DD684BA8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F0D0-E724-4A64-97EB-76EBE41B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48384-68CD-46E0-932A-83402D0765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5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9A7F-28B5-FA4F-FBFE-2768C5BA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6BCB2-1FE4-2C84-49CC-22F4BFBBB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E26E9-79AB-8A97-57C5-C09DA37C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538022-B0BD-88C9-537A-635F5F0056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943-B9FE-4CA3-ABBF-1C60769120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E71B89-49DC-5CF8-29A0-91089E0788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CDBED-4E2E-953A-C0A6-10D1E049B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4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16BF7-8114-849C-C762-B4053FD9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E7F9C-2C0C-BBBF-D9D0-B04957C81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A6069-8F8D-AFF6-1299-FD31A7D50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2E21A79-2D0F-EC73-A953-6CC4883B62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DD600-31D4-B21B-A6BD-D361F990D7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CF49B6-6C8E-CF40-D9E6-BF1ABA9160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2094-6982-8FC1-8C56-14FA0C371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4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DB160-8600-542D-967F-0E737F95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5A6EA-DA42-7218-94CC-D6F549E3E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0932-9280-A2E8-2391-271A9AF0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58DC08C-C073-0CC8-730A-07CAB176ADD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D3AC-0EBE-0D9A-B539-94EEBC1841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CDC0AB-2EAB-7C15-9D23-1F9E3F112A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4667E-09BE-3F03-B939-608F1C771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83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41098-7510-677A-F775-BFEF8B6C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18F67-EC64-20DC-148D-DA68BC17B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343D4-83F2-FEF9-443C-FB784FB31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cs typeface="Segoe UI" panose="020B0502040204020203" pitchFamily="34" charset="0"/>
              </a:rPr>
              <a:t>Enhanced Compliance: </a:t>
            </a:r>
            <a:r>
              <a:rPr lang="en-US" sz="2800" err="1">
                <a:cs typeface="Segoe UI" panose="020B0502040204020203" pitchFamily="34" charset="0"/>
              </a:rPr>
              <a:t>DataZone</a:t>
            </a:r>
            <a:r>
              <a:rPr lang="en-US" sz="2800">
                <a:cs typeface="Segoe UI" panose="020B0502040204020203" pitchFamily="34" charset="0"/>
              </a:rPr>
              <a:t> deployments ensure that data processing and residency requirements are met by allowing customers to process data within specific regions. This is particularly beneficial for organizations with stringent compliance needs.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cs typeface="Segoe UI" panose="020B0502040204020203" pitchFamily="34" charset="0"/>
              </a:rPr>
              <a:t>Improved Scalability: By leveraging Azure's robust infrastructure, </a:t>
            </a:r>
            <a:r>
              <a:rPr lang="en-US" sz="2800" err="1">
                <a:cs typeface="Segoe UI" panose="020B0502040204020203" pitchFamily="34" charset="0"/>
              </a:rPr>
              <a:t>DataZone</a:t>
            </a:r>
            <a:r>
              <a:rPr lang="en-US" sz="2800">
                <a:cs typeface="Segoe UI" panose="020B0502040204020203" pitchFamily="34" charset="0"/>
              </a:rPr>
              <a:t> deployments enable customers to scale their AI solutions efficiently. This ensures that businesses can handle increased workloads without compromising performance.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cs typeface="Segoe UI" panose="020B0502040204020203" pitchFamily="34" charset="0"/>
              </a:rPr>
              <a:t>Increased Security: </a:t>
            </a:r>
            <a:r>
              <a:rPr lang="en-US" sz="2800" err="1">
                <a:cs typeface="Segoe UI" panose="020B0502040204020203" pitchFamily="34" charset="0"/>
              </a:rPr>
              <a:t>DataZone</a:t>
            </a:r>
            <a:r>
              <a:rPr lang="en-US" sz="2800">
                <a:cs typeface="Segoe UI" panose="020B0502040204020203" pitchFamily="34" charset="0"/>
              </a:rPr>
              <a:t> deployments provide a secure environment for data processing, helping to protect sensitive information and maintain data integrity. This is crucial for organizations that prioritize data security.</a:t>
            </a: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D307EA4-1FE0-3DB4-3721-9D105925094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A89A9-77C2-FC2E-DB0E-16232478C2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973988-34FF-B147-2C76-EB17051AC8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D218B-0BEA-81CF-49C7-2C8532D62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44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1309-70CA-B6A5-CECB-7DE72F9E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0CB3C-42AF-FB9D-CB0F-709B2DE4B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37BB4-3D83-A49E-CC37-F23DED513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Azure OpenAI provides two out-of-the-box dashboards: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Azure Portal Overview Pane: High-level metrics for each OpenAI resource.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AI Foundry Metrics Dashboard: Deep-dive into operational telemetry, accessible via the Azure AI Foundry portal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Dashboards are organized into four core metric groups: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Requests: Tracks request volume, success/failure rates, and latency.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Token-Based Usage: Monitors token consumption by model and deployment.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PTU Utilization: Visualizes provisioned throughput usage and capacity trends.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Fine-Tuning: Observes fine-tuning job progress, errors, and token </a:t>
            </a:r>
            <a:r>
              <a:rPr lang="en-US" sz="28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</a:t>
            </a:r>
            <a:endParaRPr lang="en-US" sz="2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access and analyze monitoring data using: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Portal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Monitor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PowerShell, CLI, REST API</a:t>
            </a:r>
          </a:p>
          <a:p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SDKs and client libraries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BA05D19-0FBB-E81E-6AC2-9D5758F1F7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2DA32-4B59-0C23-113C-90F25E715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4433D3-DD01-F209-EFB0-CD65D4427E5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8F9AF-8073-B5AC-CB1E-6D30E0CD9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540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F9A16-E1DC-31C0-6070-36102B8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31CC2-DC74-6C65-9D0C-134AEFEA5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35F23-0FAD-95F6-957C-376CF8162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Avoid 429s and downtime. Spillover automatically routes overflow traffic from provisioned deployments to PAYG endpoints—ensuring uninterrupted service during traffic spikes. No 429s. No stress. Just Spillover.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Use Azure Monitor to visualize when and how Spillover activates, helping you optimize deployment sizing and cost.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Provision for your average load and let Spillover handle the peaks—no need to overpay for unused capacity.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5A5BC5-F5D3-7DEA-9008-CC8FD7E1A9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C8F9-D870-809A-EF7C-E558C1B704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716BB4-76A2-D93F-7290-40EBD7BA58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4B2FD-C8FA-1A48-5BE4-D2DC16E54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01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10913-9B3E-4185-6BA7-EFF4D247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EA48E-46A4-8E8A-567A-DE486EBA3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CC45C-AE40-F555-57D0-D2A59F927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Performance Acceleration: Prompt caching reduces latency by reusing previously computed token prefixes. This means faster time-to-first-token, especially for streaming requests—ideal for chat and real-time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 Efficiency: By optimizing prompt structure (e.g., placing static content at the beginning), developers can increase cache hit rates and throughput. This enables smoother load testing and more predictable performance under 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ea typeface="Calibri"/>
                <a:cs typeface="Segoe UI" panose="020B0502040204020203" pitchFamily="34" charset="0"/>
              </a:rPr>
              <a:t>Cost Optimization: Cached tokens are billed at a 50% discount in Global Standard and Standard SKUs. This makes prompt caching not just a performance win, but a budget-friendly one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CA2417F-7CBE-E464-9FAB-4F46E1A839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CAC12-6E43-CA58-F389-D98867537E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8A05F1-3871-7181-B160-E9E5E1BF6B6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F5B28-0632-06F0-2C5D-5B31F864A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2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 Dynamic quota lets you more than your quota – ideal for multi day runs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10,000 File Limit</a:t>
            </a:r>
            <a:br>
              <a:rPr lang="en-US" sz="1200">
                <a:ea typeface="Calibri"/>
                <a:cs typeface="Segoe UI" panose="020B0502040204020203" pitchFamily="34" charset="0"/>
              </a:rPr>
            </a:br>
            <a:r>
              <a:rPr lang="en-US" sz="1200">
                <a:ea typeface="Calibri"/>
                <a:cs typeface="Segoe UI" panose="020B0502040204020203" pitchFamily="34" charset="0"/>
              </a:rPr>
              <a:t>Now queue up to 10,000 files — a 20x increase powered by file expiry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Bring Your Own Blob (BYOB)</a:t>
            </a:r>
            <a:br>
              <a:rPr lang="en-US" sz="1200">
                <a:ea typeface="Calibri"/>
                <a:cs typeface="Segoe UI" panose="020B0502040204020203" pitchFamily="34" charset="0"/>
              </a:rPr>
            </a:br>
            <a:r>
              <a:rPr lang="en-US" sz="1200">
                <a:ea typeface="Calibri"/>
                <a:cs typeface="Segoe UI" panose="020B0502040204020203" pitchFamily="34" charset="0"/>
              </a:rPr>
              <a:t> Skip uploads – use Azure Blob Storage directly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Smarter Programming Constructs</a:t>
            </a:r>
            <a:br>
              <a:rPr lang="en-US" sz="1200">
                <a:ea typeface="Calibri"/>
                <a:cs typeface="Segoe UI" panose="020B0502040204020203" pitchFamily="34" charset="0"/>
              </a:rPr>
            </a:br>
            <a:r>
              <a:rPr lang="en-US" sz="1200">
                <a:ea typeface="Calibri"/>
                <a:cs typeface="Segoe UI" panose="020B0502040204020203" pitchFamily="34" charset="0"/>
              </a:rPr>
              <a:t>Fail-fast workflows for easier, resilient job handling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ea typeface="Calibri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more file/token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Streamlined input &amp; reduced prep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Easier dev experience with simplified constructs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ea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Get Started Today with gpt-4.1 (more models coming soon)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in both Global and </a:t>
            </a:r>
            <a:r>
              <a:rPr lang="en-US" sz="1200" err="1">
                <a:ea typeface="Calibri"/>
                <a:cs typeface="Segoe UI" panose="020B0502040204020203" pitchFamily="34" charset="0"/>
              </a:rPr>
              <a:t>Datazone</a:t>
            </a:r>
            <a:r>
              <a:rPr lang="en-US" sz="1200">
                <a:ea typeface="Calibri"/>
                <a:cs typeface="Segoe UI" panose="020B0502040204020203" pitchFamily="34" charset="0"/>
              </a:rPr>
              <a:t> offerings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ea typeface="Calibri"/>
                <a:cs typeface="Segoe UI" panose="020B0502040204020203" pitchFamily="34" charset="0"/>
              </a:rPr>
              <a:t>🔜 Coming Soon: Expanded model support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ea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ea typeface="Calibri"/>
              <a:cs typeface="Segoe UI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48384-68CD-46E0-932A-83402D076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9D37-C7FE-95D0-EF92-44D4ACAC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6B94B-0E69-6B86-FAD3-067AEAE5B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02F0D-6DF4-DCE9-3E4B-F029A3B95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Support for three new models: GPT-4.1-nano, o4-mini, and Llama 4 in Azure AI Foundry Models. Also, a new fine-tuning technique—Reinforcement fine-tuning.</a:t>
            </a:r>
          </a:p>
          <a:p>
            <a:endParaRPr lang="en-US" sz="850">
              <a:cs typeface="Segoe UI"/>
            </a:endParaRPr>
          </a:p>
          <a:p>
            <a:pPr marL="654050" lvl="3" indent="-171450">
              <a:buFont typeface="Arial"/>
              <a:buChar char="•"/>
            </a:pPr>
            <a:r>
              <a:rPr lang="en-US"/>
              <a:t>“Fine-tuning isn’t just for the experts: Upload domain data or even give feedback in the playground; get a custom model that’s actually tailored to your business—without the rocket science.”</a:t>
            </a:r>
          </a:p>
          <a:p>
            <a:pPr marL="654050" lvl="3" indent="-171450">
              <a:buFont typeface="Arial"/>
              <a:buChar char="•"/>
            </a:pPr>
            <a:r>
              <a:rPr lang="en-US"/>
              <a:t>“Only on Azure can you both pick from this many models and fine-tune OpenAI’s latest directly with built-in cost controls.”</a:t>
            </a:r>
          </a:p>
          <a:p>
            <a:endParaRPr lang="en-US" sz="850"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B7A5B55-BFB7-781A-F1EE-50926A3C81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E41DF-A7F1-F6CD-34A6-70D2089526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601B4D-0644-AF74-4E60-9F5E643558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780E3-55B4-50C8-39A6-00436CFEB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83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49E2-CFCF-6917-7F56-E8753E47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12F02-3293-9562-EA66-0D1B6CBC5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61964-644F-8640-6DA5-CF7C4B0C0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AA7A18D-3D9B-EF3C-9A53-58296420CA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2FF76-9BE4-D5AE-6533-4ABEE385DE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2E05B-136D-F76D-334A-70F75DF2678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5/19/2025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CF09-8786-CDA8-5FC3-0FF18C45B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F5E8-AE0D-4BBA-A6F2-004A557CB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93A48-41A8-E15F-ED66-41694F28F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46CC-C707-DEC7-AA0A-A51C311F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52C8C-073E-E2AC-4E65-C60579CD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E69D7-0C07-C420-1727-8553ABD6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6604"/>
      </p:ext>
    </p:extLst>
  </p:cSld>
  <p:clrMapOvr>
    <a:masterClrMapping/>
  </p:clrMapOvr>
  <p:transition advClick="0"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1779-2DFA-270A-70E9-489AB828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34B8F-63C3-7A05-8BF7-E5DFB25E3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0DEE-2F94-BC78-9A31-AF431926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7630C-2E77-765C-C85F-DC9376FB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E62BE-20BD-A657-2C6C-5E78329F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15544"/>
      </p:ext>
    </p:extLst>
  </p:cSld>
  <p:clrMapOvr>
    <a:masterClrMapping/>
  </p:clrMapOvr>
  <p:transition advClick="0"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BD874-5917-EB24-71E0-E34CAA6FB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E57B7-5FE3-4482-2A3F-8B9B7BD34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BEC7-1430-3B49-4D6B-A259B6B8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5B8E-CDCA-6357-B592-447037BB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F34EE-7BA6-FF7F-8A72-F87B9008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9567"/>
      </p:ext>
    </p:extLst>
  </p:cSld>
  <p:clrMapOvr>
    <a:masterClrMapping/>
  </p:clrMapOvr>
  <p:transition advClick="0" advTm="10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949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6706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0676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3354"/>
      </p:ext>
    </p:extLst>
  </p:cSld>
  <p:clrMapOvr>
    <a:masterClrMapping/>
  </p:clrMapOvr>
  <p:transition advClick="0" advTm="10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4626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6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6105006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616084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3D82-7667-879C-FB55-15378699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369B-5762-C923-5C69-E14B201C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6BF2-7E4B-0D58-B4E5-65F7149F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C62B-97EE-33EE-C469-5EB9EC15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76757-BE64-9080-DFDB-C7261D34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6670"/>
      </p:ext>
    </p:extLst>
  </p:cSld>
  <p:clrMapOvr>
    <a:masterClrMapping/>
  </p:clrMapOvr>
  <p:transition advClick="0" advTm="10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5587020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406307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43678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7670246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327868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407695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503527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46948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525826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1841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6CE7-340E-B6D8-D775-B07A15ED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18746-8793-8393-27D5-99827C08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9ED6-BF9E-DFD6-AEF8-6EA39C0F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EECF8-CD2D-BFC3-60B4-F23BEEE3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7347-FB05-220F-735D-4ABE3D43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642"/>
      </p:ext>
    </p:extLst>
  </p:cSld>
  <p:clrMapOvr>
    <a:masterClrMapping/>
  </p:clrMapOvr>
  <p:transition advClick="0" advTm="10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948721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7318531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3430652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4201153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78748252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0748780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1273394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7528672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5513958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234955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8BF9-3828-2F39-9667-F5BB6BE5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E9D5-32D1-64C6-E9F6-C1E3CB62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4AD6A-A3CA-83D4-6C0A-2DED2D377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04570-BB45-3E67-CEFF-EBE890F6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04B6A-0ABA-8082-1D6C-A6627280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BA34C-7C35-FCE4-305D-1E17041C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44200"/>
      </p:ext>
    </p:extLst>
  </p:cSld>
  <p:clrMapOvr>
    <a:masterClrMapping/>
  </p:clrMapOvr>
  <p:transition advClick="0" advTm="10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5197924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0120953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022354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3668434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332553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014966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465610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062265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>
              <a:gsLst>
                <a:gs pos="0">
                  <a:srgbClr val="73262F"/>
                </a:gs>
                <a:gs pos="100000">
                  <a:srgbClr val="2A446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18779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0806977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F8FF-F6AB-29E2-AE1B-29ECB660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0B69D-21CA-70CA-FEA2-BAEC4A3A6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90474-4365-B66E-9309-B2C7E9F07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21189-40AD-A1BC-C7C0-8B3CBB015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6BF7-F3AB-339F-B4F8-1F798323B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50609-F53C-5650-F324-E3E1140D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E541C-C006-0CB3-C02C-D1E839CE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43B95-7AAD-1884-5503-59D40AF8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3334"/>
      </p:ext>
    </p:extLst>
  </p:cSld>
  <p:clrMapOvr>
    <a:masterClrMapping/>
  </p:clrMapOvr>
  <p:transition advClick="0" advTm="1000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333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5310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10215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83682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969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826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297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02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3596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24050"/>
      </p:ext>
    </p:extLst>
  </p:cSld>
  <p:clrMapOvr>
    <a:masterClrMapping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BA78-C8C7-4733-E07C-2716E5F2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7B83D-6897-A5B2-746F-86B10CC5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17C5A-2D5A-4D83-2195-2DFF35D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A89BF-EC17-0C02-C6D3-EADCBCF8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4648"/>
      </p:ext>
    </p:extLst>
  </p:cSld>
  <p:clrMapOvr>
    <a:masterClrMapping/>
  </p:clrMapOvr>
  <p:transition advClick="0" advTm="10000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19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7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13848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10000"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860"/>
      </p:ext>
    </p:extLst>
  </p:cSld>
  <p:clrMapOvr>
    <a:masterClrMapping/>
  </p:clrMapOvr>
  <p:transition advClick="0" advTm="10000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0D12-A919-5EDA-3154-B83E408E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316211"/>
      </p:ext>
    </p:extLst>
  </p:cSld>
  <p:clrMapOvr>
    <a:masterClrMapping/>
  </p:clrMapOvr>
  <p:transition advClick="0" advTm="10000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Infographic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272A0B-3F66-4BE5-ABC2-DBBCAA266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929" y="530351"/>
            <a:ext cx="4884168" cy="7132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 for text and infographic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64CD8D-F9FC-4E28-9F6A-6AB51FF354D5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557929" y="1767532"/>
            <a:ext cx="4884168" cy="3977640"/>
          </a:xfrm>
          <a:prstGeom prst="rect">
            <a:avLst/>
          </a:prstGeom>
        </p:spPr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First-level bullet</a:t>
            </a:r>
          </a:p>
          <a:p>
            <a:pPr lvl="2"/>
            <a:r>
              <a:rPr lang="en-US"/>
              <a:t>Second-level bullet</a:t>
            </a:r>
          </a:p>
          <a:p>
            <a:pPr lvl="3"/>
            <a:r>
              <a:rPr lang="en-US"/>
              <a:t>Third-level bullet</a:t>
            </a:r>
          </a:p>
          <a:p>
            <a:pPr lvl="4"/>
            <a:r>
              <a:rPr lang="en-US"/>
              <a:t>Fourth-level bullet</a:t>
            </a:r>
          </a:p>
          <a:p>
            <a:pPr lvl="5"/>
            <a:r>
              <a:rPr lang="en-US"/>
              <a:t>Fifth-level bullet</a:t>
            </a:r>
          </a:p>
          <a:p>
            <a:pPr lvl="6"/>
            <a:r>
              <a:rPr lang="en-US"/>
              <a:t>Sixth-level bullet</a:t>
            </a:r>
          </a:p>
          <a:p>
            <a:pPr lvl="7"/>
            <a:r>
              <a:rPr lang="en-US"/>
              <a:t>Seventh-level bullet</a:t>
            </a:r>
          </a:p>
          <a:p>
            <a:pPr lvl="8"/>
            <a:r>
              <a:rPr lang="en-US"/>
              <a:t>Eighth-level bullet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3D8E1-3CCE-42A5-88D6-38F615FADD4D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96456"/>
      </p:ext>
    </p:extLst>
  </p:cSld>
  <p:clrMapOvr>
    <a:masterClrMapping/>
  </p:clrMapOvr>
  <p:transition advClick="0"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A679C-E612-7808-03F6-5D59B82E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17953-F97B-216D-3DE1-E3D441A9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E1831-3C8A-2B0C-04E2-5E4898FE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77631"/>
      </p:ext>
    </p:extLst>
  </p:cSld>
  <p:clrMapOvr>
    <a:masterClrMapping/>
  </p:clrMapOvr>
  <p:transition advClick="0" advTm="1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A5EF-A835-716B-2A5E-7BEC9C40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1D59-1B9A-25E3-7508-8B4C911C9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026A4-A736-95B5-8788-3A21ADEA9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3AF08-2409-B61F-25D5-8B5A5E5F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5644B-5584-3502-2128-F9B38D41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9FAD8-091A-A8ED-3863-BF95FBCF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5706"/>
      </p:ext>
    </p:extLst>
  </p:cSld>
  <p:clrMapOvr>
    <a:masterClrMapping/>
  </p:clrMapOvr>
  <p:transition advClick="0"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4CC2-3251-A97C-2762-679D42AB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CF2A7-4E08-A2FB-75BC-804FB3781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8A32E-8EEE-F061-9D3B-E5E69B5B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79B3F-AEC3-0FAB-E6BE-57118C73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19B12-2D76-8B1C-27DB-115C742A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6FC27-DE4A-708E-6FF7-6641D661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2617"/>
      </p:ext>
    </p:extLst>
  </p:cSld>
  <p:clrMapOvr>
    <a:masterClrMapping/>
  </p:clrMapOvr>
  <p:transition advClick="0"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image" Target="../media/image7.png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image" Target="../media/image5.png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image" Target="../media/image8.svg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image" Target="../media/image6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15586-6732-B52F-29ED-656EC87C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F2374-E4CE-D006-2C73-5B29DCC63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40823-0118-839C-1DF2-F3B1526F3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1CB51E-705C-4E5A-8980-DF737EE74F72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BF562-3B40-48ED-8AA9-0C94609DC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59C17-F9C8-1911-061F-2EE0B09C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0B934B-1463-4D8C-8F5D-D9A6B302B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 advClick="0" advTm="10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53">
            <a:lum/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2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</p:sldLayoutIdLst>
  <p:transition advClick="0" advTm="10000"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microsoft.com/en-US/sessions/BRK173?source=sess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build.microsoft.com/en-US/sessions/BRK170?source=sessions" TargetMode="External"/><Relationship Id="rId5" Type="http://schemas.openxmlformats.org/officeDocument/2006/relationships/hyperlink" Target="https://build.microsoft.com/en-US/sessions/BRK178?source=sessions" TargetMode="External"/><Relationship Id="rId4" Type="http://schemas.openxmlformats.org/officeDocument/2006/relationships/hyperlink" Target="https://build.microsoft.com/en-US/sessions/BRK150?source=session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/Feedbac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ka.ms/leaveareview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3A0E-E41F-6E9D-F2A5-5B76157A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980B-42E2-35FD-9374-DEBF6F07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294313"/>
            <a:ext cx="7079119" cy="1237508"/>
          </a:xfrm>
        </p:spPr>
        <p:txBody>
          <a:bodyPr/>
          <a:lstStyle/>
          <a:p>
            <a:r>
              <a:rPr lang="en-US"/>
              <a:t>Azure OpenAI in Foundry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C387F-F6C4-74C2-32EE-4F2FC988CF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64762"/>
      </p:ext>
    </p:extLst>
  </p:cSld>
  <p:clrMapOvr>
    <a:masterClrMapping/>
  </p:clrMapOvr>
  <p:transition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6E0F-DB82-695B-FF9B-6C3DA6BD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E7B61B-7EF8-653F-D22F-E75E2C5BBA02}"/>
              </a:ext>
            </a:extLst>
          </p:cNvPr>
          <p:cNvSpPr txBox="1">
            <a:spLocks/>
          </p:cNvSpPr>
          <p:nvPr/>
        </p:nvSpPr>
        <p:spPr>
          <a:xfrm>
            <a:off x="583872" y="324250"/>
            <a:ext cx="11085614" cy="132556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/>
              <a:t>Azure AI Foundry | AOAI Build Sessions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E9803E-9972-7432-3994-C892F6C33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52954"/>
              </p:ext>
            </p:extLst>
          </p:nvPr>
        </p:nvGraphicFramePr>
        <p:xfrm>
          <a:off x="866702" y="1725708"/>
          <a:ext cx="10519953" cy="411645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06651">
                  <a:extLst>
                    <a:ext uri="{9D8B030D-6E8A-4147-A177-3AD203B41FA5}">
                      <a16:colId xmlns:a16="http://schemas.microsoft.com/office/drawing/2014/main" val="2792866841"/>
                    </a:ext>
                  </a:extLst>
                </a:gridCol>
                <a:gridCol w="3506651">
                  <a:extLst>
                    <a:ext uri="{9D8B030D-6E8A-4147-A177-3AD203B41FA5}">
                      <a16:colId xmlns:a16="http://schemas.microsoft.com/office/drawing/2014/main" val="1437263220"/>
                    </a:ext>
                  </a:extLst>
                </a:gridCol>
                <a:gridCol w="3506651">
                  <a:extLst>
                    <a:ext uri="{9D8B030D-6E8A-4147-A177-3AD203B41FA5}">
                      <a16:colId xmlns:a16="http://schemas.microsoft.com/office/drawing/2014/main" val="1361526645"/>
                    </a:ext>
                  </a:extLst>
                </a:gridCol>
              </a:tblGrid>
              <a:tr h="261468"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Session link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54328"/>
                  </a:ext>
                </a:extLst>
              </a:tr>
              <a:tr h="823789">
                <a:tc>
                  <a:txBody>
                    <a:bodyPr/>
                    <a:lstStyle/>
                    <a:p>
                      <a:r>
                        <a:rPr lang="en-US"/>
                        <a:t>Monday, 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4:30pm – 5:30pm 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>
                          <a:hlinkClick r:id="rId3"/>
                        </a:rPr>
                        <a:t>BRK 173 Advanced Azure OpenAI Innovation in Azure AI Foundry</a:t>
                      </a:r>
                      <a:r>
                        <a:rPr lang="en-US"/>
                        <a:t>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05140"/>
                  </a:ext>
                </a:extLst>
              </a:tr>
              <a:tr h="823789">
                <a:tc>
                  <a:txBody>
                    <a:bodyPr/>
                    <a:lstStyle/>
                    <a:p>
                      <a:r>
                        <a:rPr lang="en-US"/>
                        <a:t>Tuesday, May 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3:00pm – 4:00pm 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>
                          <a:hlinkClick r:id="rId4"/>
                        </a:rPr>
                        <a:t>BRK150 Fine-tuning and distillation with Azure AI Foundry</a:t>
                      </a:r>
                      <a:r>
                        <a:rPr lang="en-US"/>
                        <a:t>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576322"/>
                  </a:ext>
                </a:extLst>
              </a:tr>
              <a:tr h="823789">
                <a:tc>
                  <a:txBody>
                    <a:bodyPr/>
                    <a:lstStyle/>
                    <a:p>
                      <a:r>
                        <a:rPr lang="en-US"/>
                        <a:t>Wednesday, 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3:30pm – 4:30pm PT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>
                          <a:hlinkClick r:id="rId5"/>
                        </a:rPr>
                        <a:t>BRK178 Optimize your GenAI applications at scale in Azure AI Foundry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19574"/>
                  </a:ext>
                </a:extLst>
              </a:tr>
              <a:tr h="1070925">
                <a:tc>
                  <a:txBody>
                    <a:bodyPr/>
                    <a:lstStyle/>
                    <a:p>
                      <a:r>
                        <a:rPr lang="en-US"/>
                        <a:t>Wednesday, 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5:00pm – 6:00pm PT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>
                          <a:hlinkClick r:id="rId6"/>
                        </a:rPr>
                        <a:t>BRK170 Revolutionizing AI Apps with Multimodal Models in Azure AI Foundry</a:t>
                      </a:r>
                      <a:r>
                        <a:rPr lang="en-US"/>
                        <a:t>​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811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157841"/>
      </p:ext>
    </p:extLst>
  </p:cSld>
  <p:clrMapOvr>
    <a:masterClrMapping/>
  </p:clrMapOvr>
  <p:transition advClick="0" advTm="1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7E1D1-7ECB-CE1D-1FC5-BF720ADC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E36259-17D3-67C4-ECE9-60D46466E062}"/>
              </a:ext>
            </a:extLst>
          </p:cNvPr>
          <p:cNvSpPr txBox="1">
            <a:spLocks/>
          </p:cNvSpPr>
          <p:nvPr/>
        </p:nvSpPr>
        <p:spPr>
          <a:xfrm>
            <a:off x="583872" y="324250"/>
            <a:ext cx="11085614" cy="132556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/>
              <a:t>Azure AI Foundry | Feedback collection process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EA8D16-15DD-E550-BEF4-644912F38FC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  <a:hlinkClick r:id="rId3"/>
              </a:rPr>
              <a:t>https://aka.ms/AI/Feedback</a:t>
            </a:r>
            <a:r>
              <a:rPr lang="en-US">
                <a:cs typeface="Segoe UI"/>
              </a:rPr>
              <a:t> </a:t>
            </a:r>
            <a:endParaRPr lang="en-US"/>
          </a:p>
        </p:txBody>
      </p:sp>
      <p:pic>
        <p:nvPicPr>
          <p:cNvPr id="7" name="Picture 6" descr="A screenshot of a black and white text&#10;&#10;AI-generated content may be incorrect.">
            <a:extLst>
              <a:ext uri="{FF2B5EF4-FFF2-40B4-BE49-F238E27FC236}">
                <a16:creationId xmlns:a16="http://schemas.microsoft.com/office/drawing/2014/main" id="{EEC8C1DA-9440-4A00-A047-755DC0A0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2" y="2421048"/>
            <a:ext cx="103060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34250"/>
      </p:ext>
    </p:extLst>
  </p:cSld>
  <p:clrMapOvr>
    <a:masterClrMapping/>
  </p:clrMapOvr>
  <p:transition advClick="0" advTm="1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F7C6-C8B2-8608-3510-8A010A3B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4F8A1EE-B8A8-BEA2-9B35-52CB08084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868" y="412414"/>
            <a:ext cx="1225445" cy="1125513"/>
          </a:xfrm>
          <a:prstGeom prst="rect">
            <a:avLst/>
          </a:prstGeom>
        </p:spPr>
      </p:pic>
      <p:pic>
        <p:nvPicPr>
          <p:cNvPr id="13" name="Picture 12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6A31C267-C34F-7DA3-75CD-04C091412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8" y="412414"/>
            <a:ext cx="2689908" cy="1125514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845E5B9-BAC3-7A7C-18DB-351A9AC9BC66}"/>
              </a:ext>
            </a:extLst>
          </p:cNvPr>
          <p:cNvSpPr txBox="1">
            <a:spLocks/>
          </p:cNvSpPr>
          <p:nvPr/>
        </p:nvSpPr>
        <p:spPr>
          <a:xfrm>
            <a:off x="659307" y="1715096"/>
            <a:ext cx="6548642" cy="430887"/>
          </a:xfrm>
        </p:spPr>
        <p:txBody>
          <a:bodyPr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Leave a product review, get $25!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62A3B00D-0862-7AD2-6D68-D994192C113B}"/>
              </a:ext>
            </a:extLst>
          </p:cNvPr>
          <p:cNvSpPr txBox="1">
            <a:spLocks/>
          </p:cNvSpPr>
          <p:nvPr/>
        </p:nvSpPr>
        <p:spPr>
          <a:xfrm>
            <a:off x="4592057" y="759726"/>
            <a:ext cx="3123135" cy="430887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0" kern="1200" cap="none" spc="-50" baseline="0">
                <a:ln w="3175"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Segoe UI Variable Display Semib" pitchFamily="2" charset="0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Foundry</a:t>
            </a:r>
            <a:endParaRPr kumimoji="0" lang="en-CA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981B4-A8C2-0CFF-D574-097823842A7C}"/>
              </a:ext>
            </a:extLst>
          </p:cNvPr>
          <p:cNvSpPr txBox="1"/>
          <p:nvPr/>
        </p:nvSpPr>
        <p:spPr>
          <a:xfrm>
            <a:off x="8049126" y="5038641"/>
            <a:ext cx="4397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Aptos" panose="02110004020202020204"/>
                <a:hlinkClick r:id="rId6"/>
              </a:rPr>
              <a:t>https://aka.ms/leaveareview</a:t>
            </a:r>
            <a:r>
              <a:rPr lang="en-US" sz="2400">
                <a:solidFill>
                  <a:prstClr val="black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1B1DF-A3EF-F968-9F04-34D96FDA83D3}"/>
              </a:ext>
            </a:extLst>
          </p:cNvPr>
          <p:cNvSpPr txBox="1"/>
          <p:nvPr/>
        </p:nvSpPr>
        <p:spPr>
          <a:xfrm>
            <a:off x="157223" y="2382198"/>
            <a:ext cx="7891903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110004020202020204"/>
              </a:rPr>
              <a:t>Share your insights using Azure AI Foundry. Help other developers and become a thought leader.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Aptos" panose="02110004020202020204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110004020202020204"/>
              </a:rPr>
              <a:t>Choose a </a:t>
            </a:r>
            <a:r>
              <a:rPr lang="en-US" sz="2400" b="1">
                <a:solidFill>
                  <a:srgbClr val="000000"/>
                </a:solidFill>
                <a:latin typeface="Aptos" panose="02110004020202020204"/>
              </a:rPr>
              <a:t>$25 gift card </a:t>
            </a:r>
            <a:r>
              <a:rPr lang="en-US" sz="2400">
                <a:solidFill>
                  <a:srgbClr val="000000"/>
                </a:solidFill>
                <a:latin typeface="Aptos" panose="02110004020202020204"/>
              </a:rPr>
              <a:t>as a “thank you” for your time.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Aptos" panose="02110004020202020204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110004020202020204"/>
              </a:rPr>
              <a:t>Any technical roles, from VPs to developers, can leave a review. Must be a real customer of Azure AI Foundry.</a:t>
            </a:r>
          </a:p>
        </p:txBody>
      </p:sp>
      <p:pic>
        <p:nvPicPr>
          <p:cNvPr id="18" name="Picture 1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80109458-A832-DA3E-FB73-57AC907041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35" y="1819359"/>
            <a:ext cx="2937734" cy="29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6455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00794E-6 1.13095E-6 L -4.00794E-6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47220D-FFE5-67FD-EB6A-4297058D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56995"/>
      </p:ext>
    </p:extLst>
  </p:cSld>
  <p:clrMapOvr>
    <a:masterClrMapping/>
  </p:clrMapOvr>
  <p:transition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972BBC-0CD7-2562-601B-00EF52FAC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1918" y="2442137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D9B009-C83B-EABC-73C5-0D28D5722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1918" y="3376968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29A76B-8089-B938-9662-93FFFEA2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66008" y="5035467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7D4EBA-0D6E-61CE-1B0D-1420958E3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66008" y="4188551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506065-8C60-BCA9-C936-D1A7AB379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19635" y="500423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94F8E1-8E67-0AAA-C3DC-F1671E6736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3808412" y="398114"/>
            <a:ext cx="4575175" cy="934831"/>
          </a:xfrm>
          <a:prstGeom prst="roundRect">
            <a:avLst>
              <a:gd name="adj" fmla="val 27713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Aft>
                <a:spcPct val="0"/>
              </a:spcAft>
              <a:tabLst>
                <a:tab pos="1487158" algn="l"/>
              </a:tabLst>
            </a:pPr>
            <a:r>
              <a:rPr lang="en-US" sz="3600" b="1" spc="0"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Announcing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4A8AC2-89CF-D7BC-A70C-94A1A3581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59066"/>
              </p:ext>
            </p:extLst>
          </p:nvPr>
        </p:nvGraphicFramePr>
        <p:xfrm>
          <a:off x="844819" y="1332945"/>
          <a:ext cx="10267466" cy="518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4177">
                  <a:extLst>
                    <a:ext uri="{9D8B030D-6E8A-4147-A177-3AD203B41FA5}">
                      <a16:colId xmlns:a16="http://schemas.microsoft.com/office/drawing/2014/main" val="3578726739"/>
                    </a:ext>
                  </a:extLst>
                </a:gridCol>
                <a:gridCol w="3505844">
                  <a:extLst>
                    <a:ext uri="{9D8B030D-6E8A-4147-A177-3AD203B41FA5}">
                      <a16:colId xmlns:a16="http://schemas.microsoft.com/office/drawing/2014/main" val="3035375897"/>
                    </a:ext>
                  </a:extLst>
                </a:gridCol>
                <a:gridCol w="3317445">
                  <a:extLst>
                    <a:ext uri="{9D8B030D-6E8A-4147-A177-3AD203B41FA5}">
                      <a16:colId xmlns:a16="http://schemas.microsoft.com/office/drawing/2014/main" val="1714154667"/>
                    </a:ext>
                  </a:extLst>
                </a:gridCol>
              </a:tblGrid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80000">
                                <a:srgbClr val="2A446F"/>
                              </a:gs>
                              <a:gs pos="0">
                                <a:srgbClr val="73262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Model Router in Azure AI Foundry Models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Public Preview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Choose the right LLM for your diverse use cases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614613"/>
                  </a:ext>
                </a:extLst>
              </a:tr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80000">
                                <a:srgbClr val="2A446F"/>
                              </a:gs>
                              <a:gs pos="0">
                                <a:srgbClr val="73262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Azure AI Foundry Provisioned Throughput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Public Preview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Deploy and reserve capacity across Azure AI Foundry Models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37454"/>
                  </a:ext>
                </a:extLst>
              </a:tr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0">
                                <a:srgbClr val="73262F"/>
                              </a:gs>
                              <a:gs pos="80000">
                                <a:srgbClr val="2A446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Monitoring Dashboard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Provide real-time insights into usage, performance, and compliance of your resources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138423"/>
                  </a:ext>
                </a:extLst>
              </a:tr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80000">
                                <a:srgbClr val="2A446F"/>
                              </a:gs>
                              <a:gs pos="0">
                                <a:srgbClr val="73262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Provisioned Throughput Dynamic Spillover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Public Preview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Manage traffic bursts without </a:t>
                      </a:r>
                      <a:br>
                        <a:rPr lang="en-US" sz="1600"/>
                      </a:br>
                      <a:r>
                        <a:rPr lang="en-US" sz="1600"/>
                        <a:t>service disruption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981675"/>
                  </a:ext>
                </a:extLst>
              </a:tr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80000">
                                <a:srgbClr val="2A446F"/>
                              </a:gs>
                              <a:gs pos="0">
                                <a:srgbClr val="73262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Prompt Caching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Public Preview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Accelerates response times, scales throughput, and cuts token cost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01857"/>
                  </a:ext>
                </a:extLst>
              </a:tr>
              <a:tr h="863850">
                <a:tc>
                  <a:txBody>
                    <a:bodyPr/>
                    <a:lstStyle/>
                    <a:p>
                      <a:r>
                        <a:rPr lang="en-US" sz="2000">
                          <a:gradFill>
                            <a:gsLst>
                              <a:gs pos="80000">
                                <a:srgbClr val="2A446F"/>
                              </a:gs>
                              <a:gs pos="0">
                                <a:srgbClr val="73262F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+mj-lt"/>
                        </a:rPr>
                        <a:t>Batch Dynamic Quota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Up to billions of tokens accelerate massive batch requests processing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949856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57130D-3155-954E-DAFF-50DDF549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73158" y="1594558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Public Preview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014DF0-0892-8F24-4432-048219E0E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66008" y="5867989"/>
            <a:ext cx="1788160" cy="3801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9DEE1"/>
              </a:gs>
              <a:gs pos="80000">
                <a:srgbClr val="E0E2E9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Public Preview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228E2-9391-12D5-8B44-4BF62369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95" y="3390804"/>
            <a:ext cx="1786283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5504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3613A-F926-1C78-F008-6124E6F5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CDE9F87E-765C-BC06-E7E0-0BBDC2CF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90462"/>
            <a:ext cx="11018520" cy="615553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 Model Router in Azure AI Foundry Models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F8B572-DA90-B240-4B0A-513B8AADBC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48038" y="1429892"/>
            <a:ext cx="209592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DEC1156D-96AE-A25D-27E0-6256F079CB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5" y="2982913"/>
            <a:ext cx="11017250" cy="430212"/>
          </a:xfrm>
        </p:spPr>
        <p:txBody>
          <a:bodyPr/>
          <a:lstStyle/>
          <a:p>
            <a:pPr marL="0" lv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Choose the right LLM for your diverse use cases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C013CF8-410E-84B5-34ED-12D7053AAC1C}"/>
              </a:ext>
            </a:extLst>
          </p:cNvPr>
          <p:cNvSpPr txBox="1">
            <a:spLocks/>
          </p:cNvSpPr>
          <p:nvPr/>
        </p:nvSpPr>
        <p:spPr>
          <a:xfrm>
            <a:off x="1684018" y="4526374"/>
            <a:ext cx="188976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Dynamic routing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91BD8719-15F0-B799-6672-00D1CA67BAE3}"/>
              </a:ext>
            </a:extLst>
          </p:cNvPr>
          <p:cNvSpPr txBox="1">
            <a:spLocks/>
          </p:cNvSpPr>
          <p:nvPr/>
        </p:nvSpPr>
        <p:spPr>
          <a:xfrm>
            <a:off x="4868778" y="4526374"/>
            <a:ext cx="245444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Simplified integration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B8CA9625-CC14-0190-36EE-F21D5D209BAE}"/>
              </a:ext>
            </a:extLst>
          </p:cNvPr>
          <p:cNvSpPr txBox="1">
            <a:spLocks/>
          </p:cNvSpPr>
          <p:nvPr/>
        </p:nvSpPr>
        <p:spPr>
          <a:xfrm>
            <a:off x="8464054" y="4526374"/>
            <a:ext cx="2226806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Optimized compute cost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27D68D-6F8D-6581-0698-E65B00AB1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9120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80A6B5-B3F1-94FB-E7F7-193C53BA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5272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64305029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1.11111E-6 L 3.1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3.75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4.44444E-6 L -6.25E-7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36B2D-F013-5383-B493-A57DED92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C2E8DBB7-EEFF-2BA1-A42C-55A9F106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90462"/>
            <a:ext cx="11018520" cy="553998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Azure AI Foundry Provisioned Throughput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872047-F4E6-3585-D340-F3F6FDB079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48038" y="1429892"/>
            <a:ext cx="209592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B13A14A2-A552-31D6-217E-5A2F6F9344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5" y="2982913"/>
            <a:ext cx="11017250" cy="430212"/>
          </a:xfrm>
        </p:spPr>
        <p:txBody>
          <a:bodyPr/>
          <a:lstStyle/>
          <a:p>
            <a:pPr marL="0" lv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A single PTU across different models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CACFBFF7-61D1-D4A0-9349-651180D82E12}"/>
              </a:ext>
            </a:extLst>
          </p:cNvPr>
          <p:cNvSpPr txBox="1">
            <a:spLocks/>
          </p:cNvSpPr>
          <p:nvPr/>
        </p:nvSpPr>
        <p:spPr>
          <a:xfrm>
            <a:off x="1529852" y="4526374"/>
            <a:ext cx="219809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Optimized </a:t>
            </a:r>
          </a:p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model switching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FA4A8BEE-4179-3772-E535-2365AB7B1DF8}"/>
              </a:ext>
            </a:extLst>
          </p:cNvPr>
          <p:cNvSpPr txBox="1">
            <a:spLocks/>
          </p:cNvSpPr>
          <p:nvPr/>
        </p:nvSpPr>
        <p:spPr>
          <a:xfrm>
            <a:off x="4950605" y="4526374"/>
            <a:ext cx="229079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Simplified operation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D428832-1BC1-DD49-0283-277DEB3CCE3A}"/>
              </a:ext>
            </a:extLst>
          </p:cNvPr>
          <p:cNvSpPr txBox="1">
            <a:spLocks/>
          </p:cNvSpPr>
          <p:nvPr/>
        </p:nvSpPr>
        <p:spPr>
          <a:xfrm>
            <a:off x="8464054" y="4526374"/>
            <a:ext cx="2226806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 Scale with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cost-efficiency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CE7144-E8B0-1AC7-68F1-11675545C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9120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BE795E-A713-9001-1B41-ADC4CE98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5272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76040701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1.11111E-6 L 3.1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3.75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4.44444E-6 L -6.25E-7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0224-B160-4177-797B-0914621C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6E40B290-ED02-0AD6-D7BE-0FBB5DCF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90462"/>
            <a:ext cx="11018520" cy="615553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Azure OpenAI Monitoring Dashboard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3FD9DD-BBBD-0B0D-999F-485F33593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48038" y="1429892"/>
            <a:ext cx="209592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48820EA2-7E38-4493-F04B-DED13DCA5C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5" y="2982913"/>
            <a:ext cx="11017250" cy="430212"/>
          </a:xfrm>
        </p:spPr>
        <p:txBody>
          <a:bodyPr/>
          <a:lstStyle/>
          <a:p>
            <a:pPr marL="0" lv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Track performance, usage, and reliability across your deployments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5BACE6A-5765-7F52-6DE2-49797FED555F}"/>
              </a:ext>
            </a:extLst>
          </p:cNvPr>
          <p:cNvSpPr txBox="1">
            <a:spLocks/>
          </p:cNvSpPr>
          <p:nvPr/>
        </p:nvSpPr>
        <p:spPr>
          <a:xfrm>
            <a:off x="1783078" y="4526374"/>
            <a:ext cx="1691642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Unified visibility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15B80F3D-14A9-689A-E50E-A737288A75F2}"/>
              </a:ext>
            </a:extLst>
          </p:cNvPr>
          <p:cNvSpPr txBox="1">
            <a:spLocks/>
          </p:cNvSpPr>
          <p:nvPr/>
        </p:nvSpPr>
        <p:spPr>
          <a:xfrm>
            <a:off x="4865225" y="4526374"/>
            <a:ext cx="246155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Zero in on </a:t>
            </a:r>
          </a:p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key metrics 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7FFBDFC-16F8-1778-7100-195DE78E8CB4}"/>
              </a:ext>
            </a:extLst>
          </p:cNvPr>
          <p:cNvSpPr txBox="1">
            <a:spLocks/>
          </p:cNvSpPr>
          <p:nvPr/>
        </p:nvSpPr>
        <p:spPr>
          <a:xfrm>
            <a:off x="8464054" y="4526374"/>
            <a:ext cx="2226806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Developer-friendly tooling &amp; access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424128-58F2-87C2-3A05-C65F513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9120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75EF28-BE2B-B9F1-54CC-03B31FA7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5272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9996245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1.11111E-6 L 3.1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3.75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4.44444E-6 L -6.25E-7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9208-3C69-BD10-B662-8DEEE083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97E285C6-402F-C0F0-4838-F3EADF5E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90462"/>
            <a:ext cx="11018520" cy="553998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Dynamic Spillover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088C2B-3755-FBEE-0C46-6CBE19E327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48038" y="1429892"/>
            <a:ext cx="209592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A7544383-7811-89E4-1705-D0C0292BBE8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5" y="2982913"/>
            <a:ext cx="11017250" cy="430212"/>
          </a:xfrm>
        </p:spPr>
        <p:txBody>
          <a:bodyPr/>
          <a:lstStyle/>
          <a:p>
            <a:pPr marL="0" lv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Seamless Overflowing for your high-performing applications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0430028-BA06-C8FD-EE45-3145CC1356ED}"/>
              </a:ext>
            </a:extLst>
          </p:cNvPr>
          <p:cNvSpPr txBox="1">
            <a:spLocks/>
          </p:cNvSpPr>
          <p:nvPr/>
        </p:nvSpPr>
        <p:spPr>
          <a:xfrm>
            <a:off x="1529852" y="4526374"/>
            <a:ext cx="219809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Avoid 429s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and downtime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BCEFF79-FA71-F241-723A-CD57A05D8444}"/>
              </a:ext>
            </a:extLst>
          </p:cNvPr>
          <p:cNvSpPr txBox="1">
            <a:spLocks/>
          </p:cNvSpPr>
          <p:nvPr/>
        </p:nvSpPr>
        <p:spPr>
          <a:xfrm>
            <a:off x="4950605" y="4526374"/>
            <a:ext cx="229079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Tack and tune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with confidence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4CA2E3FE-C051-4335-0ED5-ACEB30ACCB75}"/>
              </a:ext>
            </a:extLst>
          </p:cNvPr>
          <p:cNvSpPr txBox="1">
            <a:spLocks/>
          </p:cNvSpPr>
          <p:nvPr/>
        </p:nvSpPr>
        <p:spPr>
          <a:xfrm>
            <a:off x="8464054" y="4526374"/>
            <a:ext cx="2226806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Cost-efficient scaling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901E65-BDCB-A578-1181-433E1EFF3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9120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6F0A9D-D868-32F4-EE97-FBF856CF5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5272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5124669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1.11111E-6 L 3.1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3.75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4.44444E-6 L -6.25E-7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1A1A-8251-CB92-1732-EA880955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C38881BC-1CFD-8D73-8CFB-B63E0038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90462"/>
            <a:ext cx="11018520" cy="553998"/>
          </a:xfrm>
        </p:spPr>
        <p:txBody>
          <a:bodyPr/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Prompt Caching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AA252C-79D6-D26F-A217-3BE5E7A385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48038" y="1429892"/>
            <a:ext cx="209592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288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526F581-BA3A-9D94-20A8-CDF0DD8ED25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5" y="2982913"/>
            <a:ext cx="11017250" cy="430212"/>
          </a:xfrm>
        </p:spPr>
        <p:txBody>
          <a:bodyPr/>
          <a:lstStyle/>
          <a:p>
            <a:pPr marL="0" lv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Built-in optimization for repeatable prompt patterns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326BC62-33AB-DD0F-3A06-ACED69A76311}"/>
              </a:ext>
            </a:extLst>
          </p:cNvPr>
          <p:cNvSpPr txBox="1">
            <a:spLocks/>
          </p:cNvSpPr>
          <p:nvPr/>
        </p:nvSpPr>
        <p:spPr>
          <a:xfrm>
            <a:off x="1148787" y="4526374"/>
            <a:ext cx="296022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Reduce latency with faster time-to-first-token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F842907-FE72-57B0-DCDF-9956B969215F}"/>
              </a:ext>
            </a:extLst>
          </p:cNvPr>
          <p:cNvSpPr txBox="1">
            <a:spLocks/>
          </p:cNvSpPr>
          <p:nvPr/>
        </p:nvSpPr>
        <p:spPr>
          <a:xfrm>
            <a:off x="4865225" y="4526374"/>
            <a:ext cx="246155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Increase cache hit rate and throughput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21CE3411-0BE3-B44E-0605-BA9468A8DDF0}"/>
              </a:ext>
            </a:extLst>
          </p:cNvPr>
          <p:cNvSpPr txBox="1">
            <a:spLocks/>
          </p:cNvSpPr>
          <p:nvPr/>
        </p:nvSpPr>
        <p:spPr>
          <a:xfrm>
            <a:off x="8464054" y="4526374"/>
            <a:ext cx="2226806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52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 Light" panose="020B0502040204020203" pitchFamily="34" charset="0"/>
              </a:rPr>
              <a:t>Cached tokens costs 50% less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C18361-D391-D46B-738C-EC2826352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9120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768263-4235-BA89-81AE-2A1350A16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52724" y="4526374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29255353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1.11111E-6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1.11111E-6 L 3.1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3.75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4.44444E-6 L -6.25E-7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  <p:bldP spid="26" grpId="0"/>
      <p:bldP spid="26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A224-3BD6-B16C-1933-C33391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Autofit/>
          </a:bodyPr>
          <a:lstStyle/>
          <a:p>
            <a:pPr algn="ctr"/>
            <a:r>
              <a:rPr lang="en-US"/>
              <a:t>Large Scale workload support in batch!</a:t>
            </a:r>
            <a:br>
              <a:rPr lang="en-US"/>
            </a:br>
            <a:r>
              <a:rPr lang="en-US" sz="2400"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</a:rPr>
              <a:t>Scaling your massive batch queries with minimal friction</a:t>
            </a:r>
            <a:endParaRPr lang="en-US">
              <a:gradFill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9827C8-CF4D-9611-30C0-C3358812AE7B}"/>
              </a:ext>
            </a:extLst>
          </p:cNvPr>
          <p:cNvSpPr/>
          <p:nvPr/>
        </p:nvSpPr>
        <p:spPr bwMode="auto">
          <a:xfrm>
            <a:off x="746821" y="2325521"/>
            <a:ext cx="2546526" cy="1764528"/>
          </a:xfrm>
          <a:prstGeom prst="roundRect">
            <a:avLst>
              <a:gd name="adj" fmla="val 13040"/>
            </a:avLst>
          </a:prstGeom>
          <a:noFill/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600"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lt"/>
                <a:cs typeface="+mn-lt"/>
              </a:rPr>
              <a:t>Dynamic Quota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Dynamic quota lets you queue more than your quota—ideal for multi-day  runs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93743E-AE96-5EA9-646C-AD068D5F153A}"/>
              </a:ext>
            </a:extLst>
          </p:cNvPr>
          <p:cNvSpPr/>
          <p:nvPr/>
        </p:nvSpPr>
        <p:spPr bwMode="auto">
          <a:xfrm>
            <a:off x="3464098" y="2325521"/>
            <a:ext cx="2546526" cy="1764528"/>
          </a:xfrm>
          <a:prstGeom prst="roundRect">
            <a:avLst>
              <a:gd name="adj" fmla="val 13040"/>
            </a:avLst>
          </a:prstGeom>
          <a:noFill/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600"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lt"/>
                <a:cs typeface="+mn-lt"/>
              </a:rPr>
              <a:t>10,000 File Limit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Now queue up to </a:t>
            </a:r>
            <a:r>
              <a:rPr lang="en-US" sz="1400" b="1">
                <a:solidFill>
                  <a:srgbClr val="73262F"/>
                </a:solidFill>
              </a:rPr>
              <a:t>10,000 files</a:t>
            </a:r>
            <a:r>
              <a:rPr lang="en-US" sz="1400">
                <a:solidFill>
                  <a:schemeClr val="tx1"/>
                </a:solidFill>
              </a:rPr>
              <a:t>—a 20x increase powered by </a:t>
            </a:r>
            <a:r>
              <a:rPr lang="en-US" sz="1400" b="1">
                <a:solidFill>
                  <a:srgbClr val="73262F"/>
                </a:solidFill>
              </a:rPr>
              <a:t>file expiry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4F1442-4F9E-F34A-DCDA-429DB411C662}"/>
              </a:ext>
            </a:extLst>
          </p:cNvPr>
          <p:cNvSpPr/>
          <p:nvPr/>
        </p:nvSpPr>
        <p:spPr bwMode="auto">
          <a:xfrm>
            <a:off x="6181375" y="2325521"/>
            <a:ext cx="2546526" cy="1764528"/>
          </a:xfrm>
          <a:prstGeom prst="roundRect">
            <a:avLst>
              <a:gd name="adj" fmla="val 13040"/>
            </a:avLst>
          </a:prstGeom>
          <a:noFill/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600"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lt"/>
                <a:cs typeface="+mn-lt"/>
              </a:rPr>
              <a:t>Bring Your Own Blob (BYOB)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Skip uploads—use Azure Blob Storage directly</a:t>
            </a:r>
            <a:endParaRPr lang="en-US" sz="2000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E5A680-2714-632D-80FA-BAD87420B490}"/>
              </a:ext>
            </a:extLst>
          </p:cNvPr>
          <p:cNvSpPr/>
          <p:nvPr/>
        </p:nvSpPr>
        <p:spPr bwMode="auto">
          <a:xfrm>
            <a:off x="8898653" y="2325521"/>
            <a:ext cx="2546526" cy="1764528"/>
          </a:xfrm>
          <a:prstGeom prst="roundRect">
            <a:avLst>
              <a:gd name="adj" fmla="val 13040"/>
            </a:avLst>
          </a:prstGeom>
          <a:noFill/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0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600"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lt"/>
                <a:cs typeface="+mn-lt"/>
              </a:rPr>
              <a:t>Smarter Programming Constructs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Fail-fast workflows for easier, resilient job handling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0F2926-030F-1A62-93EC-8A18EEF11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32634" y="1949646"/>
            <a:ext cx="774900" cy="774900"/>
          </a:xfrm>
          <a:prstGeom prst="ellipse">
            <a:avLst/>
          </a:prstGeom>
          <a:gradFill>
            <a:gsLst>
              <a:gs pos="0">
                <a:srgbClr val="FFB3BB"/>
              </a:gs>
              <a:gs pos="80000">
                <a:srgbClr val="8DC8E8"/>
              </a:gs>
            </a:gsLst>
            <a:path path="circle">
              <a:fillToRect l="100000" t="100000"/>
            </a:path>
          </a:gradFill>
        </p:spPr>
        <p:txBody>
          <a:bodyPr wrap="square" lIns="137160" tIns="0" rIns="0" bIns="18288" anchor="ctr">
            <a:noAutofit/>
          </a:bodyPr>
          <a:lstStyle/>
          <a:p>
            <a:pPr defTabSz="666598">
              <a:spcAft>
                <a:spcPts val="400"/>
              </a:spcAft>
            </a:pPr>
            <a:endParaRPr lang="en-US" b="1" kern="0" err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F128AE-084C-1E73-90CD-79042765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9911" y="1949646"/>
            <a:ext cx="774900" cy="774900"/>
          </a:xfrm>
          <a:prstGeom prst="ellipse">
            <a:avLst/>
          </a:prstGeom>
          <a:gradFill>
            <a:gsLst>
              <a:gs pos="0">
                <a:srgbClr val="FFB3BB"/>
              </a:gs>
              <a:gs pos="80000">
                <a:srgbClr val="8DC8E8"/>
              </a:gs>
            </a:gsLst>
            <a:path path="circle">
              <a:fillToRect l="100000" t="100000"/>
            </a:path>
          </a:gradFill>
        </p:spPr>
        <p:txBody>
          <a:bodyPr wrap="square" lIns="137160" tIns="0" rIns="0" bIns="18288" anchor="ctr">
            <a:noAutofit/>
          </a:bodyPr>
          <a:lstStyle/>
          <a:p>
            <a:pPr defTabSz="666598">
              <a:spcAft>
                <a:spcPts val="400"/>
              </a:spcAft>
            </a:pPr>
            <a:endParaRPr lang="en-US" b="1" kern="0" err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61E772-4752-7501-0400-E0521C8A8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67188" y="1949646"/>
            <a:ext cx="774900" cy="774900"/>
          </a:xfrm>
          <a:prstGeom prst="ellipse">
            <a:avLst/>
          </a:prstGeom>
          <a:gradFill>
            <a:gsLst>
              <a:gs pos="0">
                <a:srgbClr val="FFB3BB"/>
              </a:gs>
              <a:gs pos="80000">
                <a:srgbClr val="8DC8E8"/>
              </a:gs>
            </a:gsLst>
            <a:path path="circle">
              <a:fillToRect l="100000" t="100000"/>
            </a:path>
          </a:gradFill>
        </p:spPr>
        <p:txBody>
          <a:bodyPr wrap="square" lIns="137160" tIns="0" rIns="0" bIns="18288" anchor="ctr">
            <a:noAutofit/>
          </a:bodyPr>
          <a:lstStyle/>
          <a:p>
            <a:pPr defTabSz="666598">
              <a:spcAft>
                <a:spcPts val="400"/>
              </a:spcAft>
            </a:pPr>
            <a:endParaRPr lang="en-US" b="1" kern="0" err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60201A-D699-9018-E9E8-ED6CAADA1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84466" y="1949646"/>
            <a:ext cx="774900" cy="774900"/>
          </a:xfrm>
          <a:prstGeom prst="ellipse">
            <a:avLst/>
          </a:prstGeom>
          <a:gradFill>
            <a:gsLst>
              <a:gs pos="0">
                <a:srgbClr val="FFB3BB"/>
              </a:gs>
              <a:gs pos="80000">
                <a:srgbClr val="8DC8E8"/>
              </a:gs>
            </a:gsLst>
            <a:path path="circle">
              <a:fillToRect l="100000" t="100000"/>
            </a:path>
          </a:gradFill>
        </p:spPr>
        <p:txBody>
          <a:bodyPr wrap="square" lIns="137160" tIns="0" rIns="0" bIns="18288" anchor="ctr">
            <a:noAutofit/>
          </a:bodyPr>
          <a:lstStyle/>
          <a:p>
            <a:pPr defTabSz="666598">
              <a:spcAft>
                <a:spcPts val="400"/>
              </a:spcAft>
            </a:pPr>
            <a:endParaRPr lang="en-US" b="1" kern="0" err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704982-40A7-1B6B-45F0-7B32A676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6821" y="4636272"/>
            <a:ext cx="10698358" cy="1764528"/>
          </a:xfrm>
          <a:prstGeom prst="roundRect">
            <a:avLst>
              <a:gd name="adj" fmla="val 13040"/>
            </a:avLst>
          </a:prstGeom>
          <a:noFill/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F3F43ED8-5795-FAA6-E0A7-8326ED60E1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300599" y="4419090"/>
            <a:ext cx="3590803" cy="4343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6CC"/>
              </a:gs>
              <a:gs pos="80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 w="12700" cap="rnd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defTabSz="914437" fontAlgn="base">
              <a:spcBef>
                <a:spcPts val="120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b="1">
                <a:ln w="3175">
                  <a:noFill/>
                </a:ln>
                <a:gradFill>
                  <a:gsLst>
                    <a:gs pos="3670">
                      <a:prstClr val="black"/>
                    </a:gs>
                    <a:gs pos="25688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Made for scale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44B1B8E-0FCF-074D-1C57-1860DA799C3A}"/>
              </a:ext>
            </a:extLst>
          </p:cNvPr>
          <p:cNvSpPr txBox="1">
            <a:spLocks/>
          </p:cNvSpPr>
          <p:nvPr/>
        </p:nvSpPr>
        <p:spPr>
          <a:xfrm>
            <a:off x="1294305" y="5323031"/>
            <a:ext cx="2476406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600">
                <a:solidFill>
                  <a:srgbClr val="000000"/>
                </a:solidFill>
                <a:cs typeface="Segoe UI Light" panose="020B0502040204020203" pitchFamily="34" charset="0"/>
              </a:rPr>
              <a:t>No more file/token bottlenecks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5D8433D8-5B05-07EE-07A8-BC7E2B058B86}"/>
              </a:ext>
            </a:extLst>
          </p:cNvPr>
          <p:cNvSpPr txBox="1">
            <a:spLocks/>
          </p:cNvSpPr>
          <p:nvPr/>
        </p:nvSpPr>
        <p:spPr>
          <a:xfrm>
            <a:off x="5072843" y="5323031"/>
            <a:ext cx="2046314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600">
                <a:solidFill>
                  <a:srgbClr val="000000"/>
                </a:solidFill>
                <a:cs typeface="Segoe UI Light" panose="020B0502040204020203" pitchFamily="34" charset="0"/>
              </a:rPr>
              <a:t>Streamlined input and reduced prep time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98B5C250-CB61-7692-0E96-4BB9C6616775}"/>
              </a:ext>
            </a:extLst>
          </p:cNvPr>
          <p:cNvSpPr txBox="1">
            <a:spLocks/>
          </p:cNvSpPr>
          <p:nvPr/>
        </p:nvSpPr>
        <p:spPr>
          <a:xfrm>
            <a:off x="8106152" y="5323031"/>
            <a:ext cx="2743006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600">
                <a:solidFill>
                  <a:srgbClr val="000000"/>
                </a:solidFill>
                <a:cs typeface="Segoe UI Light" panose="020B0502040204020203" pitchFamily="34" charset="0"/>
              </a:rPr>
              <a:t>Easier dev experience with simplified constructs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9D101B-5068-A7C6-FC25-9CCE986D6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00599" y="5233586"/>
            <a:ext cx="0" cy="67133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A287B4-14C1-5B25-D59C-3275A7278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3069" y="5233586"/>
            <a:ext cx="0" cy="67133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24">
            <a:extLst>
              <a:ext uri="{FF2B5EF4-FFF2-40B4-BE49-F238E27FC236}">
                <a16:creationId xmlns:a16="http://schemas.microsoft.com/office/drawing/2014/main" id="{8A2FAD78-9237-A384-8B2C-6C203F5CC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7701" y="2187615"/>
            <a:ext cx="344766" cy="275812"/>
          </a:xfrm>
          <a:custGeom>
            <a:avLst/>
            <a:gdLst>
              <a:gd name="connsiteX0" fmla="*/ 19050 w 190500"/>
              <a:gd name="connsiteY0" fmla="*/ 0 h 152400"/>
              <a:gd name="connsiteX1" fmla="*/ 0 w 190500"/>
              <a:gd name="connsiteY1" fmla="*/ 19050 h 152400"/>
              <a:gd name="connsiteX2" fmla="*/ 0 w 190500"/>
              <a:gd name="connsiteY2" fmla="*/ 85725 h 152400"/>
              <a:gd name="connsiteX3" fmla="*/ 19050 w 190500"/>
              <a:gd name="connsiteY3" fmla="*/ 104775 h 152400"/>
              <a:gd name="connsiteX4" fmla="*/ 123825 w 190500"/>
              <a:gd name="connsiteY4" fmla="*/ 104775 h 152400"/>
              <a:gd name="connsiteX5" fmla="*/ 142875 w 190500"/>
              <a:gd name="connsiteY5" fmla="*/ 85725 h 152400"/>
              <a:gd name="connsiteX6" fmla="*/ 142875 w 190500"/>
              <a:gd name="connsiteY6" fmla="*/ 19050 h 152400"/>
              <a:gd name="connsiteX7" fmla="*/ 123825 w 190500"/>
              <a:gd name="connsiteY7" fmla="*/ 0 h 152400"/>
              <a:gd name="connsiteX8" fmla="*/ 19050 w 190500"/>
              <a:gd name="connsiteY8" fmla="*/ 0 h 152400"/>
              <a:gd name="connsiteX9" fmla="*/ 42863 w 190500"/>
              <a:gd name="connsiteY9" fmla="*/ 128588 h 152400"/>
              <a:gd name="connsiteX10" fmla="*/ 24384 w 190500"/>
              <a:gd name="connsiteY10" fmla="*/ 114300 h 152400"/>
              <a:gd name="connsiteX11" fmla="*/ 128588 w 190500"/>
              <a:gd name="connsiteY11" fmla="*/ 114300 h 152400"/>
              <a:gd name="connsiteX12" fmla="*/ 152400 w 190500"/>
              <a:gd name="connsiteY12" fmla="*/ 90488 h 152400"/>
              <a:gd name="connsiteX13" fmla="*/ 152400 w 190500"/>
              <a:gd name="connsiteY13" fmla="*/ 24384 h 152400"/>
              <a:gd name="connsiteX14" fmla="*/ 166688 w 190500"/>
              <a:gd name="connsiteY14" fmla="*/ 42863 h 152400"/>
              <a:gd name="connsiteX15" fmla="*/ 166688 w 190500"/>
              <a:gd name="connsiteY15" fmla="*/ 90488 h 152400"/>
              <a:gd name="connsiteX16" fmla="*/ 128588 w 190500"/>
              <a:gd name="connsiteY16" fmla="*/ 128588 h 152400"/>
              <a:gd name="connsiteX17" fmla="*/ 42863 w 190500"/>
              <a:gd name="connsiteY17" fmla="*/ 128588 h 152400"/>
              <a:gd name="connsiteX18" fmla="*/ 66675 w 190500"/>
              <a:gd name="connsiteY18" fmla="*/ 152400 h 152400"/>
              <a:gd name="connsiteX19" fmla="*/ 48197 w 190500"/>
              <a:gd name="connsiteY19" fmla="*/ 138113 h 152400"/>
              <a:gd name="connsiteX20" fmla="*/ 135731 w 190500"/>
              <a:gd name="connsiteY20" fmla="*/ 138113 h 152400"/>
              <a:gd name="connsiteX21" fmla="*/ 176213 w 190500"/>
              <a:gd name="connsiteY21" fmla="*/ 97631 h 152400"/>
              <a:gd name="connsiteX22" fmla="*/ 176213 w 190500"/>
              <a:gd name="connsiteY22" fmla="*/ 48197 h 152400"/>
              <a:gd name="connsiteX23" fmla="*/ 190500 w 190500"/>
              <a:gd name="connsiteY23" fmla="*/ 66675 h 152400"/>
              <a:gd name="connsiteX24" fmla="*/ 190500 w 190500"/>
              <a:gd name="connsiteY24" fmla="*/ 97631 h 152400"/>
              <a:gd name="connsiteX25" fmla="*/ 135731 w 190500"/>
              <a:gd name="connsiteY25" fmla="*/ 152400 h 152400"/>
              <a:gd name="connsiteX26" fmla="*/ 66675 w 190500"/>
              <a:gd name="connsiteY26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0500" h="152400">
                <a:moveTo>
                  <a:pt x="19050" y="0"/>
                </a:moveTo>
                <a:cubicBezTo>
                  <a:pt x="8573" y="0"/>
                  <a:pt x="0" y="8573"/>
                  <a:pt x="0" y="19050"/>
                </a:cubicBezTo>
                <a:lnTo>
                  <a:pt x="0" y="85725"/>
                </a:lnTo>
                <a:cubicBezTo>
                  <a:pt x="0" y="96203"/>
                  <a:pt x="8573" y="104775"/>
                  <a:pt x="19050" y="104775"/>
                </a:cubicBezTo>
                <a:lnTo>
                  <a:pt x="123825" y="104775"/>
                </a:lnTo>
                <a:cubicBezTo>
                  <a:pt x="134303" y="104775"/>
                  <a:pt x="142875" y="96203"/>
                  <a:pt x="142875" y="85725"/>
                </a:cubicBezTo>
                <a:lnTo>
                  <a:pt x="142875" y="19050"/>
                </a:lnTo>
                <a:cubicBezTo>
                  <a:pt x="142875" y="8573"/>
                  <a:pt x="134303" y="0"/>
                  <a:pt x="123825" y="0"/>
                </a:cubicBezTo>
                <a:lnTo>
                  <a:pt x="19050" y="0"/>
                </a:lnTo>
                <a:close/>
                <a:moveTo>
                  <a:pt x="42863" y="128588"/>
                </a:moveTo>
                <a:cubicBezTo>
                  <a:pt x="34195" y="128588"/>
                  <a:pt x="26575" y="122682"/>
                  <a:pt x="24384" y="114300"/>
                </a:cubicBezTo>
                <a:lnTo>
                  <a:pt x="128588" y="114300"/>
                </a:lnTo>
                <a:cubicBezTo>
                  <a:pt x="141732" y="114300"/>
                  <a:pt x="152400" y="103632"/>
                  <a:pt x="152400" y="90488"/>
                </a:cubicBezTo>
                <a:lnTo>
                  <a:pt x="152400" y="24384"/>
                </a:lnTo>
                <a:cubicBezTo>
                  <a:pt x="160782" y="26575"/>
                  <a:pt x="166688" y="34100"/>
                  <a:pt x="166688" y="42863"/>
                </a:cubicBezTo>
                <a:lnTo>
                  <a:pt x="166688" y="90488"/>
                </a:lnTo>
                <a:cubicBezTo>
                  <a:pt x="166688" y="111538"/>
                  <a:pt x="149638" y="128588"/>
                  <a:pt x="128588" y="128588"/>
                </a:cubicBezTo>
                <a:lnTo>
                  <a:pt x="42863" y="128588"/>
                </a:lnTo>
                <a:close/>
                <a:moveTo>
                  <a:pt x="66675" y="152400"/>
                </a:moveTo>
                <a:cubicBezTo>
                  <a:pt x="58007" y="152400"/>
                  <a:pt x="50387" y="146495"/>
                  <a:pt x="48197" y="138113"/>
                </a:cubicBezTo>
                <a:lnTo>
                  <a:pt x="135731" y="138113"/>
                </a:lnTo>
                <a:cubicBezTo>
                  <a:pt x="158115" y="138113"/>
                  <a:pt x="176213" y="120015"/>
                  <a:pt x="176213" y="97631"/>
                </a:cubicBezTo>
                <a:lnTo>
                  <a:pt x="176213" y="48197"/>
                </a:lnTo>
                <a:cubicBezTo>
                  <a:pt x="184594" y="50387"/>
                  <a:pt x="190500" y="57912"/>
                  <a:pt x="190500" y="66675"/>
                </a:cubicBezTo>
                <a:lnTo>
                  <a:pt x="190500" y="97631"/>
                </a:lnTo>
                <a:cubicBezTo>
                  <a:pt x="190500" y="127921"/>
                  <a:pt x="166021" y="152400"/>
                  <a:pt x="135731" y="152400"/>
                </a:cubicBezTo>
                <a:lnTo>
                  <a:pt x="66675" y="1524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A557BB-3FB3-AFEA-9933-ED656C49B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90205" y="2153153"/>
            <a:ext cx="294312" cy="367886"/>
            <a:chOff x="6019800" y="3333750"/>
            <a:chExt cx="152399" cy="19049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B66F0A-BFC6-1E3D-879A-1516A9ED8599}"/>
                </a:ext>
              </a:extLst>
            </p:cNvPr>
            <p:cNvSpPr/>
            <p:nvPr/>
          </p:nvSpPr>
          <p:spPr>
            <a:xfrm>
              <a:off x="6043612" y="3333750"/>
              <a:ext cx="128587" cy="166687"/>
            </a:xfrm>
            <a:custGeom>
              <a:avLst/>
              <a:gdLst>
                <a:gd name="connsiteX0" fmla="*/ 61913 w 128587"/>
                <a:gd name="connsiteY0" fmla="*/ 45244 h 166687"/>
                <a:gd name="connsiteX1" fmla="*/ 61913 w 128587"/>
                <a:gd name="connsiteY1" fmla="*/ 0 h 166687"/>
                <a:gd name="connsiteX2" fmla="*/ 21431 w 128587"/>
                <a:gd name="connsiteY2" fmla="*/ 0 h 166687"/>
                <a:gd name="connsiteX3" fmla="*/ 0 w 128587"/>
                <a:gd name="connsiteY3" fmla="*/ 21431 h 166687"/>
                <a:gd name="connsiteX4" fmla="*/ 0 w 128587"/>
                <a:gd name="connsiteY4" fmla="*/ 145256 h 166687"/>
                <a:gd name="connsiteX5" fmla="*/ 21431 w 128587"/>
                <a:gd name="connsiteY5" fmla="*/ 166688 h 166687"/>
                <a:gd name="connsiteX6" fmla="*/ 107156 w 128587"/>
                <a:gd name="connsiteY6" fmla="*/ 166688 h 166687"/>
                <a:gd name="connsiteX7" fmla="*/ 128588 w 128587"/>
                <a:gd name="connsiteY7" fmla="*/ 145256 h 166687"/>
                <a:gd name="connsiteX8" fmla="*/ 128588 w 128587"/>
                <a:gd name="connsiteY8" fmla="*/ 66675 h 166687"/>
                <a:gd name="connsiteX9" fmla="*/ 83344 w 128587"/>
                <a:gd name="connsiteY9" fmla="*/ 66675 h 166687"/>
                <a:gd name="connsiteX10" fmla="*/ 61913 w 128587"/>
                <a:gd name="connsiteY10" fmla="*/ 45244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587" h="166687">
                  <a:moveTo>
                    <a:pt x="61913" y="45244"/>
                  </a:moveTo>
                  <a:lnTo>
                    <a:pt x="61913" y="0"/>
                  </a:lnTo>
                  <a:lnTo>
                    <a:pt x="21431" y="0"/>
                  </a:lnTo>
                  <a:cubicBezTo>
                    <a:pt x="9620" y="0"/>
                    <a:pt x="0" y="9620"/>
                    <a:pt x="0" y="21431"/>
                  </a:cubicBezTo>
                  <a:lnTo>
                    <a:pt x="0" y="145256"/>
                  </a:lnTo>
                  <a:cubicBezTo>
                    <a:pt x="0" y="157067"/>
                    <a:pt x="9620" y="166688"/>
                    <a:pt x="21431" y="166688"/>
                  </a:cubicBezTo>
                  <a:lnTo>
                    <a:pt x="107156" y="166688"/>
                  </a:lnTo>
                  <a:cubicBezTo>
                    <a:pt x="118967" y="166688"/>
                    <a:pt x="128588" y="157067"/>
                    <a:pt x="128588" y="145256"/>
                  </a:cubicBezTo>
                  <a:lnTo>
                    <a:pt x="128588" y="66675"/>
                  </a:lnTo>
                  <a:lnTo>
                    <a:pt x="83344" y="66675"/>
                  </a:lnTo>
                  <a:cubicBezTo>
                    <a:pt x="71533" y="66675"/>
                    <a:pt x="61913" y="57055"/>
                    <a:pt x="61913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BCBF94-44B7-61D8-98FC-6267779A2AC2}"/>
                </a:ext>
              </a:extLst>
            </p:cNvPr>
            <p:cNvSpPr/>
            <p:nvPr/>
          </p:nvSpPr>
          <p:spPr>
            <a:xfrm>
              <a:off x="6019800" y="3338512"/>
              <a:ext cx="147637" cy="185737"/>
            </a:xfrm>
            <a:custGeom>
              <a:avLst/>
              <a:gdLst>
                <a:gd name="connsiteX0" fmla="*/ 100013 w 147637"/>
                <a:gd name="connsiteY0" fmla="*/ 40481 h 185737"/>
                <a:gd name="connsiteX1" fmla="*/ 100013 w 147637"/>
                <a:gd name="connsiteY1" fmla="*/ 0 h 185737"/>
                <a:gd name="connsiteX2" fmla="*/ 147638 w 147637"/>
                <a:gd name="connsiteY2" fmla="*/ 47625 h 185737"/>
                <a:gd name="connsiteX3" fmla="*/ 107156 w 147637"/>
                <a:gd name="connsiteY3" fmla="*/ 47625 h 185737"/>
                <a:gd name="connsiteX4" fmla="*/ 100013 w 147637"/>
                <a:gd name="connsiteY4" fmla="*/ 40481 h 185737"/>
                <a:gd name="connsiteX5" fmla="*/ 14288 w 147637"/>
                <a:gd name="connsiteY5" fmla="*/ 20288 h 185737"/>
                <a:gd name="connsiteX6" fmla="*/ 0 w 147637"/>
                <a:gd name="connsiteY6" fmla="*/ 40481 h 185737"/>
                <a:gd name="connsiteX7" fmla="*/ 0 w 147637"/>
                <a:gd name="connsiteY7" fmla="*/ 140494 h 185737"/>
                <a:gd name="connsiteX8" fmla="*/ 45244 w 147637"/>
                <a:gd name="connsiteY8" fmla="*/ 185738 h 185737"/>
                <a:gd name="connsiteX9" fmla="*/ 107061 w 147637"/>
                <a:gd name="connsiteY9" fmla="*/ 185738 h 185737"/>
                <a:gd name="connsiteX10" fmla="*/ 127254 w 147637"/>
                <a:gd name="connsiteY10" fmla="*/ 171450 h 185737"/>
                <a:gd name="connsiteX11" fmla="*/ 45244 w 147637"/>
                <a:gd name="connsiteY11" fmla="*/ 171450 h 185737"/>
                <a:gd name="connsiteX12" fmla="*/ 14288 w 147637"/>
                <a:gd name="connsiteY12" fmla="*/ 140494 h 185737"/>
                <a:gd name="connsiteX13" fmla="*/ 14288 w 147637"/>
                <a:gd name="connsiteY13" fmla="*/ 20288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637" h="185737">
                  <a:moveTo>
                    <a:pt x="100013" y="40481"/>
                  </a:moveTo>
                  <a:lnTo>
                    <a:pt x="100013" y="0"/>
                  </a:lnTo>
                  <a:lnTo>
                    <a:pt x="147638" y="47625"/>
                  </a:lnTo>
                  <a:lnTo>
                    <a:pt x="107156" y="47625"/>
                  </a:lnTo>
                  <a:cubicBezTo>
                    <a:pt x="103251" y="47625"/>
                    <a:pt x="100013" y="44387"/>
                    <a:pt x="100013" y="40481"/>
                  </a:cubicBezTo>
                  <a:close/>
                  <a:moveTo>
                    <a:pt x="14288" y="20288"/>
                  </a:moveTo>
                  <a:cubicBezTo>
                    <a:pt x="5715" y="23241"/>
                    <a:pt x="0" y="31433"/>
                    <a:pt x="0" y="40481"/>
                  </a:cubicBezTo>
                  <a:lnTo>
                    <a:pt x="0" y="140494"/>
                  </a:lnTo>
                  <a:cubicBezTo>
                    <a:pt x="0" y="165449"/>
                    <a:pt x="20288" y="185738"/>
                    <a:pt x="45244" y="185738"/>
                  </a:cubicBezTo>
                  <a:lnTo>
                    <a:pt x="107061" y="185738"/>
                  </a:lnTo>
                  <a:cubicBezTo>
                    <a:pt x="116396" y="185738"/>
                    <a:pt x="124301" y="179737"/>
                    <a:pt x="127254" y="171450"/>
                  </a:cubicBezTo>
                  <a:lnTo>
                    <a:pt x="45244" y="171450"/>
                  </a:lnTo>
                  <a:cubicBezTo>
                    <a:pt x="28194" y="171450"/>
                    <a:pt x="14288" y="157544"/>
                    <a:pt x="14288" y="140494"/>
                  </a:cubicBezTo>
                  <a:lnTo>
                    <a:pt x="14288" y="202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D2001236-A6C4-9FA5-F94D-EBB47ECDE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721" y="2046604"/>
            <a:ext cx="557834" cy="557834"/>
          </a:xfrm>
          <a:prstGeom prst="rect">
            <a:avLst/>
          </a:prstGeom>
        </p:spPr>
      </p:pic>
      <p:sp>
        <p:nvSpPr>
          <p:cNvPr id="37" name="Graphic 35">
            <a:extLst>
              <a:ext uri="{FF2B5EF4-FFF2-40B4-BE49-F238E27FC236}">
                <a16:creationId xmlns:a16="http://schemas.microsoft.com/office/drawing/2014/main" id="{17B3BD40-B3B7-FDB0-21B6-36356F045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87720" y="2189739"/>
            <a:ext cx="368392" cy="294714"/>
          </a:xfrm>
          <a:custGeom>
            <a:avLst/>
            <a:gdLst>
              <a:gd name="connsiteX0" fmla="*/ 58035 w 190460"/>
              <a:gd name="connsiteY0" fmla="*/ 139192 h 152368"/>
              <a:gd name="connsiteX1" fmla="*/ 115090 w 190460"/>
              <a:gd name="connsiteY1" fmla="*/ 5747 h 152368"/>
              <a:gd name="connsiteX2" fmla="*/ 127568 w 190460"/>
              <a:gd name="connsiteY2" fmla="*/ 794 h 152368"/>
              <a:gd name="connsiteX3" fmla="*/ 132902 w 190460"/>
              <a:gd name="connsiteY3" fmla="*/ 12224 h 152368"/>
              <a:gd name="connsiteX4" fmla="*/ 132521 w 190460"/>
              <a:gd name="connsiteY4" fmla="*/ 13272 h 152368"/>
              <a:gd name="connsiteX5" fmla="*/ 75371 w 190460"/>
              <a:gd name="connsiteY5" fmla="*/ 146622 h 152368"/>
              <a:gd name="connsiteX6" fmla="*/ 62893 w 190460"/>
              <a:gd name="connsiteY6" fmla="*/ 151575 h 152368"/>
              <a:gd name="connsiteX7" fmla="*/ 57559 w 190460"/>
              <a:gd name="connsiteY7" fmla="*/ 140145 h 152368"/>
              <a:gd name="connsiteX8" fmla="*/ 57940 w 190460"/>
              <a:gd name="connsiteY8" fmla="*/ 139097 h 152368"/>
              <a:gd name="connsiteX9" fmla="*/ 115090 w 190460"/>
              <a:gd name="connsiteY9" fmla="*/ 5747 h 152368"/>
              <a:gd name="connsiteX10" fmla="*/ 57940 w 190460"/>
              <a:gd name="connsiteY10" fmla="*/ 139097 h 152368"/>
              <a:gd name="connsiteX11" fmla="*/ 57940 w 190460"/>
              <a:gd name="connsiteY11" fmla="*/ 139097 h 152368"/>
              <a:gd name="connsiteX12" fmla="*/ 2790 w 190460"/>
              <a:gd name="connsiteY12" fmla="*/ 69469 h 152368"/>
              <a:gd name="connsiteX13" fmla="*/ 40890 w 190460"/>
              <a:gd name="connsiteY13" fmla="*/ 31369 h 152368"/>
              <a:gd name="connsiteX14" fmla="*/ 54321 w 190460"/>
              <a:gd name="connsiteY14" fmla="*/ 31369 h 152368"/>
              <a:gd name="connsiteX15" fmla="*/ 55083 w 190460"/>
              <a:gd name="connsiteY15" fmla="*/ 43942 h 152368"/>
              <a:gd name="connsiteX16" fmla="*/ 54321 w 190460"/>
              <a:gd name="connsiteY16" fmla="*/ 44799 h 152368"/>
              <a:gd name="connsiteX17" fmla="*/ 22983 w 190460"/>
              <a:gd name="connsiteY17" fmla="*/ 76137 h 152368"/>
              <a:gd name="connsiteX18" fmla="*/ 54321 w 190460"/>
              <a:gd name="connsiteY18" fmla="*/ 107474 h 152368"/>
              <a:gd name="connsiteX19" fmla="*/ 54321 w 190460"/>
              <a:gd name="connsiteY19" fmla="*/ 120904 h 152368"/>
              <a:gd name="connsiteX20" fmla="*/ 41652 w 190460"/>
              <a:gd name="connsiteY20" fmla="*/ 121666 h 152368"/>
              <a:gd name="connsiteX21" fmla="*/ 40795 w 190460"/>
              <a:gd name="connsiteY21" fmla="*/ 120904 h 152368"/>
              <a:gd name="connsiteX22" fmla="*/ 2790 w 190460"/>
              <a:gd name="connsiteY22" fmla="*/ 82899 h 152368"/>
              <a:gd name="connsiteX23" fmla="*/ 2028 w 190460"/>
              <a:gd name="connsiteY23" fmla="*/ 70326 h 152368"/>
              <a:gd name="connsiteX24" fmla="*/ 2790 w 190460"/>
              <a:gd name="connsiteY24" fmla="*/ 69469 h 152368"/>
              <a:gd name="connsiteX25" fmla="*/ 40890 w 190460"/>
              <a:gd name="connsiteY25" fmla="*/ 31369 h 152368"/>
              <a:gd name="connsiteX26" fmla="*/ 2790 w 190460"/>
              <a:gd name="connsiteY26" fmla="*/ 69469 h 152368"/>
              <a:gd name="connsiteX27" fmla="*/ 136140 w 190460"/>
              <a:gd name="connsiteY27" fmla="*/ 31369 h 152368"/>
              <a:gd name="connsiteX28" fmla="*/ 148713 w 190460"/>
              <a:gd name="connsiteY28" fmla="*/ 30607 h 152368"/>
              <a:gd name="connsiteX29" fmla="*/ 149571 w 190460"/>
              <a:gd name="connsiteY29" fmla="*/ 31369 h 152368"/>
              <a:gd name="connsiteX30" fmla="*/ 187671 w 190460"/>
              <a:gd name="connsiteY30" fmla="*/ 69469 h 152368"/>
              <a:gd name="connsiteX31" fmla="*/ 188433 w 190460"/>
              <a:gd name="connsiteY31" fmla="*/ 82042 h 152368"/>
              <a:gd name="connsiteX32" fmla="*/ 187671 w 190460"/>
              <a:gd name="connsiteY32" fmla="*/ 82995 h 152368"/>
              <a:gd name="connsiteX33" fmla="*/ 149571 w 190460"/>
              <a:gd name="connsiteY33" fmla="*/ 120999 h 152368"/>
              <a:gd name="connsiteX34" fmla="*/ 136140 w 190460"/>
              <a:gd name="connsiteY34" fmla="*/ 120999 h 152368"/>
              <a:gd name="connsiteX35" fmla="*/ 135378 w 190460"/>
              <a:gd name="connsiteY35" fmla="*/ 108426 h 152368"/>
              <a:gd name="connsiteX36" fmla="*/ 136140 w 190460"/>
              <a:gd name="connsiteY36" fmla="*/ 107474 h 152368"/>
              <a:gd name="connsiteX37" fmla="*/ 167478 w 190460"/>
              <a:gd name="connsiteY37" fmla="*/ 76137 h 152368"/>
              <a:gd name="connsiteX38" fmla="*/ 136140 w 190460"/>
              <a:gd name="connsiteY38" fmla="*/ 44799 h 152368"/>
              <a:gd name="connsiteX39" fmla="*/ 136140 w 190460"/>
              <a:gd name="connsiteY39" fmla="*/ 31369 h 152368"/>
              <a:gd name="connsiteX40" fmla="*/ 136140 w 190460"/>
              <a:gd name="connsiteY40" fmla="*/ 31369 h 1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460" h="152368">
                <a:moveTo>
                  <a:pt x="58035" y="139192"/>
                </a:moveTo>
                <a:lnTo>
                  <a:pt x="115090" y="5747"/>
                </a:lnTo>
                <a:cubicBezTo>
                  <a:pt x="117186" y="889"/>
                  <a:pt x="122805" y="-1302"/>
                  <a:pt x="127568" y="794"/>
                </a:cubicBezTo>
                <a:cubicBezTo>
                  <a:pt x="131949" y="2699"/>
                  <a:pt x="134331" y="7557"/>
                  <a:pt x="132902" y="12224"/>
                </a:cubicBezTo>
                <a:lnTo>
                  <a:pt x="132521" y="13272"/>
                </a:lnTo>
                <a:lnTo>
                  <a:pt x="75371" y="146622"/>
                </a:lnTo>
                <a:cubicBezTo>
                  <a:pt x="73275" y="151479"/>
                  <a:pt x="67656" y="153670"/>
                  <a:pt x="62893" y="151575"/>
                </a:cubicBezTo>
                <a:cubicBezTo>
                  <a:pt x="58512" y="149670"/>
                  <a:pt x="56130" y="144812"/>
                  <a:pt x="57559" y="140145"/>
                </a:cubicBezTo>
                <a:lnTo>
                  <a:pt x="57940" y="139097"/>
                </a:lnTo>
                <a:lnTo>
                  <a:pt x="115090" y="5747"/>
                </a:lnTo>
                <a:lnTo>
                  <a:pt x="57940" y="139097"/>
                </a:lnTo>
                <a:lnTo>
                  <a:pt x="57940" y="139097"/>
                </a:lnTo>
                <a:close/>
                <a:moveTo>
                  <a:pt x="2790" y="69469"/>
                </a:moveTo>
                <a:lnTo>
                  <a:pt x="40890" y="31369"/>
                </a:lnTo>
                <a:cubicBezTo>
                  <a:pt x="44605" y="27654"/>
                  <a:pt x="50606" y="27654"/>
                  <a:pt x="54321" y="31369"/>
                </a:cubicBezTo>
                <a:cubicBezTo>
                  <a:pt x="57654" y="34798"/>
                  <a:pt x="58035" y="40132"/>
                  <a:pt x="55083" y="43942"/>
                </a:cubicBezTo>
                <a:lnTo>
                  <a:pt x="54321" y="44799"/>
                </a:lnTo>
                <a:lnTo>
                  <a:pt x="22983" y="76137"/>
                </a:lnTo>
                <a:lnTo>
                  <a:pt x="54321" y="107474"/>
                </a:lnTo>
                <a:cubicBezTo>
                  <a:pt x="58035" y="111189"/>
                  <a:pt x="58131" y="117189"/>
                  <a:pt x="54321" y="120904"/>
                </a:cubicBezTo>
                <a:cubicBezTo>
                  <a:pt x="50892" y="124333"/>
                  <a:pt x="45462" y="124714"/>
                  <a:pt x="41652" y="121666"/>
                </a:cubicBezTo>
                <a:lnTo>
                  <a:pt x="40795" y="120904"/>
                </a:lnTo>
                <a:lnTo>
                  <a:pt x="2790" y="82899"/>
                </a:lnTo>
                <a:cubicBezTo>
                  <a:pt x="-639" y="79470"/>
                  <a:pt x="-924" y="74136"/>
                  <a:pt x="2028" y="70326"/>
                </a:cubicBezTo>
                <a:lnTo>
                  <a:pt x="2790" y="69469"/>
                </a:lnTo>
                <a:lnTo>
                  <a:pt x="40890" y="31369"/>
                </a:lnTo>
                <a:cubicBezTo>
                  <a:pt x="40890" y="31369"/>
                  <a:pt x="2790" y="69469"/>
                  <a:pt x="2790" y="69469"/>
                </a:cubicBezTo>
                <a:close/>
                <a:moveTo>
                  <a:pt x="136140" y="31369"/>
                </a:moveTo>
                <a:cubicBezTo>
                  <a:pt x="139569" y="27940"/>
                  <a:pt x="144903" y="27654"/>
                  <a:pt x="148713" y="30607"/>
                </a:cubicBezTo>
                <a:lnTo>
                  <a:pt x="149571" y="31369"/>
                </a:lnTo>
                <a:lnTo>
                  <a:pt x="187671" y="69469"/>
                </a:lnTo>
                <a:cubicBezTo>
                  <a:pt x="191100" y="72898"/>
                  <a:pt x="191385" y="78232"/>
                  <a:pt x="188433" y="82042"/>
                </a:cubicBezTo>
                <a:lnTo>
                  <a:pt x="187671" y="82995"/>
                </a:lnTo>
                <a:lnTo>
                  <a:pt x="149571" y="120999"/>
                </a:lnTo>
                <a:cubicBezTo>
                  <a:pt x="145856" y="124714"/>
                  <a:pt x="139855" y="124714"/>
                  <a:pt x="136140" y="120999"/>
                </a:cubicBezTo>
                <a:cubicBezTo>
                  <a:pt x="132807" y="117570"/>
                  <a:pt x="132426" y="112236"/>
                  <a:pt x="135378" y="108426"/>
                </a:cubicBezTo>
                <a:lnTo>
                  <a:pt x="136140" y="107474"/>
                </a:lnTo>
                <a:lnTo>
                  <a:pt x="167478" y="76137"/>
                </a:lnTo>
                <a:lnTo>
                  <a:pt x="136140" y="44799"/>
                </a:lnTo>
                <a:cubicBezTo>
                  <a:pt x="132426" y="41085"/>
                  <a:pt x="132426" y="35084"/>
                  <a:pt x="136140" y="31369"/>
                </a:cubicBezTo>
                <a:lnTo>
                  <a:pt x="136140" y="3136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72905"/>
      </p:ext>
    </p:extLst>
  </p:cSld>
  <p:clrMapOvr>
    <a:masterClrMapping/>
  </p:clrMapOvr>
  <p:transition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B950-87CF-6C6B-F61E-0D9220F4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7">
            <a:extLst>
              <a:ext uri="{FF2B5EF4-FFF2-40B4-BE49-F238E27FC236}">
                <a16:creationId xmlns:a16="http://schemas.microsoft.com/office/drawing/2014/main" id="{4955C6CE-C7FD-F2C2-B801-71D701C9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52017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/>
                <a:cs typeface="Segoe UI"/>
              </a:rPr>
              <a:t>New for fine-tuning</a:t>
            </a:r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CB21E131-124C-9B08-1F00-D61BAE82E0EE}"/>
              </a:ext>
            </a:extLst>
          </p:cNvPr>
          <p:cNvSpPr txBox="1">
            <a:spLocks/>
          </p:cNvSpPr>
          <p:nvPr/>
        </p:nvSpPr>
        <p:spPr>
          <a:xfrm>
            <a:off x="587375" y="2982628"/>
            <a:ext cx="11017250" cy="430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2682317" fontAlgn="base">
              <a:spcBef>
                <a:spcPct val="0"/>
              </a:spcBef>
              <a:spcAft>
                <a:spcPts val="3520"/>
              </a:spcAft>
              <a:buNone/>
              <a:defRPr/>
            </a:pPr>
            <a:r>
              <a:rPr lang="en-US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</a:rPr>
              <a:t>We’re making every aspect of fine-tuning better.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CA930DA-2145-6ABA-B550-65D10D91F379}"/>
              </a:ext>
            </a:extLst>
          </p:cNvPr>
          <p:cNvSpPr txBox="1">
            <a:spLocks/>
          </p:cNvSpPr>
          <p:nvPr/>
        </p:nvSpPr>
        <p:spPr>
          <a:xfrm>
            <a:off x="662063" y="4364328"/>
            <a:ext cx="192024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  <a:t>New models </a:t>
            </a:r>
            <a:b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</a:br>
            <a: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  <a:t>and techniques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54E05B1-553B-2DFF-0DCF-29508F62D8DB}"/>
              </a:ext>
            </a:extLst>
          </p:cNvPr>
          <p:cNvSpPr txBox="1">
            <a:spLocks/>
          </p:cNvSpPr>
          <p:nvPr/>
        </p:nvSpPr>
        <p:spPr>
          <a:xfrm>
            <a:off x="3644607" y="4518216"/>
            <a:ext cx="1920240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  <a:t>Developer tier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CE85488-40CE-92A3-DCC8-94511743982F}"/>
              </a:ext>
            </a:extLst>
          </p:cNvPr>
          <p:cNvSpPr txBox="1">
            <a:spLocks/>
          </p:cNvSpPr>
          <p:nvPr/>
        </p:nvSpPr>
        <p:spPr>
          <a:xfrm>
            <a:off x="6627151" y="4518216"/>
            <a:ext cx="1920240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  <a:t>Availability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1DE61-27F8-C655-4637-9703243CF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113455" y="4364328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733501-480B-8275-EB56-DA80523D4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5999" y="4364328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86500B-C763-FF5B-FB00-4F43F477F2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575858" y="1429892"/>
            <a:ext cx="3040284" cy="481560"/>
          </a:xfrm>
          <a:prstGeom prst="roundRect">
            <a:avLst>
              <a:gd name="adj" fmla="val 34256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365760" tIns="36576" rIns="182880" bIns="73152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46602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Azure AI Foundry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D7234-B212-12CB-C1A1-847A936EC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80900" y="1507250"/>
            <a:ext cx="321725" cy="321725"/>
            <a:chOff x="5036925" y="224391"/>
            <a:chExt cx="321725" cy="3217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A1A042-39AB-5F53-A06A-8DD0C1C94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6925" y="224391"/>
              <a:ext cx="321725" cy="321725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047" tIns="145638" rIns="182047" bIns="14563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2833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Display Semibold" pitchFamily="2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9">
              <a:extLst>
                <a:ext uri="{FF2B5EF4-FFF2-40B4-BE49-F238E27FC236}">
                  <a16:creationId xmlns:a16="http://schemas.microsoft.com/office/drawing/2014/main" id="{9B4168A1-6FC4-9960-A9B5-1988BA14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4163" y="281630"/>
              <a:ext cx="207248" cy="207247"/>
            </a:xfrm>
            <a:prstGeom prst="rect">
              <a:avLst/>
            </a:prstGeom>
            <a:effectLst/>
          </p:spPr>
        </p:pic>
      </p:grp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E1DCC2D-8202-D34D-A6FE-F55DE4859A47}"/>
              </a:ext>
            </a:extLst>
          </p:cNvPr>
          <p:cNvSpPr txBox="1">
            <a:spLocks/>
          </p:cNvSpPr>
          <p:nvPr/>
        </p:nvSpPr>
        <p:spPr>
          <a:xfrm>
            <a:off x="9609697" y="4364328"/>
            <a:ext cx="192024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>
                <a:latin typeface="Segoe UI Variable Display Semib" pitchFamily="2" charset="0"/>
                <a:cs typeface="Segoe UI Light" panose="020B0502040204020203" pitchFamily="34" charset="0"/>
              </a:rPr>
              <a:t>Enterprise promises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0261AF-18BA-EE6F-61C8-AEDFCABB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078543" y="4364328"/>
            <a:ext cx="0" cy="646163"/>
          </a:xfrm>
          <a:prstGeom prst="line">
            <a:avLst/>
          </a:prstGeom>
          <a:noFill/>
          <a:ln w="12700" cap="rnd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2787454-7FA6-010A-EB3F-3583EA9119C3}"/>
              </a:ext>
            </a:extLst>
          </p:cNvPr>
          <p:cNvSpPr txBox="1">
            <a:spLocks/>
          </p:cNvSpPr>
          <p:nvPr/>
        </p:nvSpPr>
        <p:spPr>
          <a:xfrm>
            <a:off x="269672" y="5200914"/>
            <a:ext cx="2705022" cy="6463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it-IT" sz="1400">
                <a:cs typeface="Segoe UI Light" panose="020B0502040204020203" pitchFamily="34" charset="0"/>
              </a:rPr>
              <a:t>GPT-4.1, 4.1-mini, 4.1 nano</a:t>
            </a:r>
          </a:p>
          <a:p>
            <a:pPr lvl="0" defTabSz="745266">
              <a:buSzTx/>
              <a:defRPr/>
            </a:pPr>
            <a:r>
              <a:rPr lang="it-IT" sz="1400">
                <a:cs typeface="Segoe UI Light" panose="020B0502040204020203" pitchFamily="34" charset="0"/>
              </a:rPr>
              <a:t>o4-mini reinforcement fine-tuning</a:t>
            </a:r>
          </a:p>
          <a:p>
            <a:pPr lvl="0" defTabSz="745266">
              <a:buSzTx/>
              <a:defRPr/>
            </a:pPr>
            <a:r>
              <a:rPr lang="it-IT" sz="1400">
                <a:cs typeface="Segoe UI Light" panose="020B0502040204020203" pitchFamily="34" charset="0"/>
              </a:rPr>
              <a:t>Llama 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19951E1-C2F6-2A43-F7E5-C025C082B9A5}"/>
              </a:ext>
            </a:extLst>
          </p:cNvPr>
          <p:cNvSpPr txBox="1">
            <a:spLocks/>
          </p:cNvSpPr>
          <p:nvPr/>
        </p:nvSpPr>
        <p:spPr>
          <a:xfrm>
            <a:off x="3518838" y="5200914"/>
            <a:ext cx="2171778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400">
                <a:cs typeface="Segoe UI Light" panose="020B0502040204020203" pitchFamily="34" charset="0"/>
              </a:rPr>
              <a:t>Experiment with ease—</a:t>
            </a:r>
            <a:br>
              <a:rPr lang="en-US" sz="1400">
                <a:cs typeface="Segoe UI Light" panose="020B0502040204020203" pitchFamily="34" charset="0"/>
              </a:rPr>
            </a:br>
            <a:r>
              <a:rPr lang="en-US" sz="1400">
                <a:cs typeface="Segoe UI Light" panose="020B0502040204020203" pitchFamily="34" charset="0"/>
              </a:rPr>
              <a:t>no hosting fee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581F912-B2CD-B8F3-2D17-6E4FED6DBDC6}"/>
              </a:ext>
            </a:extLst>
          </p:cNvPr>
          <p:cNvSpPr txBox="1">
            <a:spLocks/>
          </p:cNvSpPr>
          <p:nvPr/>
        </p:nvSpPr>
        <p:spPr>
          <a:xfrm>
            <a:off x="6184335" y="5200914"/>
            <a:ext cx="2805872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400">
                <a:cs typeface="Segoe UI Light" panose="020B0502040204020203" pitchFamily="34" charset="0"/>
              </a:rPr>
              <a:t>Global training for OpenAI models</a:t>
            </a:r>
          </a:p>
          <a:p>
            <a:pPr lvl="0" defTabSz="745266">
              <a:buSzTx/>
              <a:defRPr/>
            </a:pPr>
            <a:r>
              <a:rPr lang="en-US" sz="1400">
                <a:cs typeface="Segoe UI Light" panose="020B0502040204020203" pitchFamily="34" charset="0"/>
              </a:rPr>
              <a:t>US data zone for OSS models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B3B5F6CB-A653-916C-3137-90D09364063D}"/>
              </a:ext>
            </a:extLst>
          </p:cNvPr>
          <p:cNvSpPr txBox="1">
            <a:spLocks/>
          </p:cNvSpPr>
          <p:nvPr/>
        </p:nvSpPr>
        <p:spPr>
          <a:xfrm>
            <a:off x="9535009" y="5200914"/>
            <a:ext cx="2069616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745266">
              <a:buSzTx/>
              <a:defRPr/>
            </a:pPr>
            <a:r>
              <a:rPr lang="en-US" sz="1400">
                <a:cs typeface="Segoe UI Light" panose="020B0502040204020203" pitchFamily="34" charset="0"/>
              </a:rPr>
              <a:t>PTU-M GA</a:t>
            </a:r>
            <a:br>
              <a:rPr lang="en-US" sz="1400">
                <a:cs typeface="Segoe UI Light" panose="020B0502040204020203" pitchFamily="34" charset="0"/>
              </a:rPr>
            </a:br>
            <a:r>
              <a:rPr lang="en-US" sz="1400">
                <a:cs typeface="Segoe UI Light" panose="020B0502040204020203" pitchFamily="34" charset="0"/>
              </a:rPr>
              <a:t>Global Deployment GA</a:t>
            </a:r>
            <a:br>
              <a:rPr lang="en-US" sz="1400">
                <a:cs typeface="Segoe UI Light" panose="020B0502040204020203" pitchFamily="34" charset="0"/>
              </a:rPr>
            </a:br>
            <a:r>
              <a:rPr lang="en-US" sz="1400">
                <a:cs typeface="Segoe UI Light" panose="020B0502040204020203" pitchFamily="34" charset="0"/>
              </a:rPr>
              <a:t>Extended support for retired models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B3BC7A-8F9B-31DE-EA9F-2690269AA885}"/>
              </a:ext>
            </a:extLst>
          </p:cNvPr>
          <p:cNvSpPr txBox="1"/>
          <p:nvPr/>
        </p:nvSpPr>
        <p:spPr>
          <a:xfrm>
            <a:off x="3260602" y="6217163"/>
            <a:ext cx="567079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lvl="0" algn="ctr" defTabSz="914400">
              <a:defRPr sz="4400" b="1"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lin ang="5400000" scaled="1"/>
                </a:gradFill>
                <a:latin typeface="Segoe UI Variable Display Semibold" pitchFamily="2" charset="0"/>
              </a:defRPr>
            </a:lvl1pPr>
          </a:lstStyle>
          <a:p>
            <a:pPr marL="0" marR="0" lvl="0" indent="0" algn="ctr" defTabSz="914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0000">
                      <a:srgbClr val="2A446F"/>
                    </a:gs>
                    <a:gs pos="0">
                      <a:srgbClr val="73262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cs typeface="Segoe UI Light" panose="020B0502040204020203" pitchFamily="34" charset="0"/>
              </a:rPr>
              <a:t>AI.Azure.com</a:t>
            </a:r>
          </a:p>
        </p:txBody>
      </p:sp>
    </p:spTree>
    <p:extLst>
      <p:ext uri="{BB962C8B-B14F-4D97-AF65-F5344CB8AC3E}">
        <p14:creationId xmlns:p14="http://schemas.microsoft.com/office/powerpoint/2010/main" val="6005759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3.33333E-6 L -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11022E-16 L -2.916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1.11022E-16 L -4.166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1.11022E-16 L 4.37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3.33333E-6 L 1.45833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3.33333E-6 L 0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91667E-6 1.11022E-16 L 2.916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-3.33333E-6 L -1.45833E-6 0.01968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4.07407E-6 L -2.91667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-4.81481E-6 L -4.375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4.81481E-6 L 4.375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91667E-6 -4.81481E-6 L 2.91667E-6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animBg="1"/>
      <p:bldP spid="16" grpId="1" animBg="1"/>
      <p:bldP spid="23" grpId="0"/>
      <p:bldP spid="23" grpId="1"/>
      <p:bldP spid="25" grpId="0"/>
      <p:bldP spid="25" grpId="1"/>
      <p:bldP spid="27" grpId="0"/>
      <p:bldP spid="27" grpId="1"/>
      <p:bldP spid="28" grpId="0"/>
      <p:bldP spid="28" grpId="1"/>
      <p:bldP spid="39" grpId="0"/>
      <p:bldP spid="39" grpId="1"/>
      <p:bldP spid="40" grpId="0"/>
      <p:bldP spid="4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Build">
      <a:majorFont>
        <a:latin typeface="Segoe UI Variable Display Semib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EA8552B05D614495EAB74BE77D2639" ma:contentTypeVersion="42" ma:contentTypeDescription="Create a new document." ma:contentTypeScope="" ma:versionID="2b65ae730696f9f10bd3296247b9055f">
  <xsd:schema xmlns:xsd="http://www.w3.org/2001/XMLSchema" xmlns:xs="http://www.w3.org/2001/XMLSchema" xmlns:p="http://schemas.microsoft.com/office/2006/metadata/properties" xmlns:ns1="http://schemas.microsoft.com/sharepoint/v3" xmlns:ns2="d4a30e8e-de6c-4cce-9864-67ec47d8af00" xmlns:ns3="43d83319-23fc-400e-bdb9-7dbe73b59575" xmlns:ns4="230e9df3-be65-4c73-a93b-d1236ebd677e" targetNamespace="http://schemas.microsoft.com/office/2006/metadata/properties" ma:root="true" ma:fieldsID="0c2a360348222a41b6de6f0c975dba7a" ns1:_="" ns2:_="" ns3:_="" ns4:_="">
    <xsd:import namespace="http://schemas.microsoft.com/sharepoint/v3"/>
    <xsd:import namespace="d4a30e8e-de6c-4cce-9864-67ec47d8af00"/>
    <xsd:import namespace="43d83319-23fc-400e-bdb9-7dbe73b5957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ervice" minOccurs="0"/>
                <xsd:element ref="ns2:EBCApproved" minOccurs="0"/>
                <xsd:element ref="ns2:GoLive" minOccurs="0"/>
                <xsd:element ref="ns2:Status" minOccurs="0"/>
                <xsd:element ref="ns2:WinWir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Location" minOccurs="0"/>
                <xsd:element ref="ns2:MediaServiceMetadata" minOccurs="0"/>
                <xsd:element ref="ns2:MediaServiceFastMetadata" minOccurs="0"/>
                <xsd:element ref="ns2:SecondarySlideowner" minOccurs="0"/>
                <xsd:element ref="ns2:Industry" minOccurs="0"/>
                <xsd:element ref="ns2:SecondaryService" minOccurs="0"/>
                <xsd:element ref="ns3:PrimeClassificationStatus" minOccurs="0"/>
                <xsd:element ref="ns3:PrimeClassificationStatusDetails" minOccurs="0"/>
                <xsd:element ref="ns3:PrimeLastClassified" minOccurs="0"/>
                <xsd:element ref="ns3:PrimeCorrectedByUser" minOccurs="0"/>
                <xsd:element ref="ns2:OneNoteFluid_FileOrde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30e8e-de6c-4cce-9864-67ec47d8af00" elementFormDefault="qualified">
    <xsd:import namespace="http://schemas.microsoft.com/office/2006/documentManagement/types"/>
    <xsd:import namespace="http://schemas.microsoft.com/office/infopath/2007/PartnerControls"/>
    <xsd:element name="Service" ma:index="1" nillable="true" ma:displayName="Primary Service" ma:default="Azure OpenAI" ma:format="Dropdown" ma:internalName="Service" ma:readOnly="false">
      <xsd:simpleType>
        <xsd:restriction base="dms:Text">
          <xsd:maxLength value="255"/>
        </xsd:restriction>
      </xsd:simpleType>
    </xsd:element>
    <xsd:element name="EBCApproved" ma:index="2" nillable="true" ma:displayName="EBC Approved" ma:default="0" ma:format="Dropdown" ma:internalName="EBCApproved" ma:readOnly="false">
      <xsd:simpleType>
        <xsd:restriction base="dms:Boolean"/>
      </xsd:simpleType>
    </xsd:element>
    <xsd:element name="GoLive" ma:index="3" nillable="true" ma:displayName="Go Live" ma:format="Dropdown" ma:internalName="GoLive" ma:readOnly="false">
      <xsd:simpleType>
        <xsd:restriction base="dms:Text">
          <xsd:maxLength value="255"/>
        </xsd:restriction>
      </xsd:simpleType>
    </xsd:element>
    <xsd:element name="Status" ma:index="4" nillable="true" ma:displayName="Status" ma:format="Dropdown" ma:internalName="Status" ma:readOnly="false">
      <xsd:simpleType>
        <xsd:restriction base="dms:Text">
          <xsd:maxLength value="255"/>
        </xsd:restriction>
      </xsd:simpleType>
    </xsd:element>
    <xsd:element name="WinWire" ma:index="5" nillable="true" ma:displayName="Win Wire" ma:default="1" ma:format="Dropdown" ma:internalName="WinWire" ma:readOnly="false">
      <xsd:simpleType>
        <xsd:restriction base="dms:Boolean"/>
      </xsd:simpleType>
    </xsd:element>
    <xsd:element name="MediaServiceAutoKeyPoints" ma:index="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1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3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5" nillable="true" ma:displayName="Location" ma:hidden="true" ma:indexed="true" ma:internalName="MediaServiceLocation" ma:readOnly="true">
      <xsd:simpleType>
        <xsd:restriction base="dms:Text"/>
      </xsd:simpleType>
    </xsd:element>
    <xsd:element name="MediaServiceMetadata" ma:index="3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1" nillable="true" ma:displayName="MediaServiceFastMetadata" ma:hidden="true" ma:internalName="MediaServiceFastMetadata" ma:readOnly="true">
      <xsd:simpleType>
        <xsd:restriction base="dms:Note"/>
      </xsd:simpleType>
    </xsd:element>
    <xsd:element name="SecondarySlideowner" ma:index="32" nillable="true" ma:displayName="Secondary Slide owner" ma:format="Dropdown" ma:hidden="true" ma:internalName="SecondarySlideowner" ma:readOnly="false">
      <xsd:simpleType>
        <xsd:restriction base="dms:Text">
          <xsd:maxLength value="255"/>
        </xsd:restriction>
      </xsd:simpleType>
    </xsd:element>
    <xsd:element name="Industry" ma:index="33" nillable="true" ma:displayName="Industry" ma:format="Dropdown" ma:hidden="true" ma:internalName="Industry" ma:readOnly="false">
      <xsd:simpleType>
        <xsd:restriction base="dms:Text">
          <xsd:maxLength value="255"/>
        </xsd:restriction>
      </xsd:simpleType>
    </xsd:element>
    <xsd:element name="SecondaryService" ma:index="34" nillable="true" ma:displayName="Secondary Service" ma:format="Dropdown" ma:hidden="true" ma:internalName="SecondaryService" ma:readOnly="false">
      <xsd:simpleType>
        <xsd:restriction base="dms:Text">
          <xsd:maxLength value="255"/>
        </xsd:restriction>
      </xsd:simpleType>
    </xsd:element>
    <xsd:element name="OneNoteFluid_FileOrder" ma:index="40" nillable="true" ma:displayName="OneNoteFluid_FileOrder" ma:hidden="true" ma:internalName="OneNoteFluid_FileOrder" ma:readOnly="false">
      <xsd:simpleType>
        <xsd:restriction base="dms:Text">
          <xsd:maxLength value="255"/>
        </xsd:restriction>
      </xsd:simpleType>
    </xsd:element>
    <xsd:element name="MediaServiceBillingMetadata" ma:index="41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d83319-23fc-400e-bdb9-7dbe73b5957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hidden="true" ma:internalName="SharedWithDetails" ma:readOnly="true">
      <xsd:simpleType>
        <xsd:restriction base="dms:Note"/>
      </xsd:simpleType>
    </xsd:element>
    <xsd:element name="PrimeClassificationStatus" ma:index="36" nillable="true" ma:displayName="Processing status" ma:hidden="true" ma:internalName="PrimeClassificationStatus" ma:readOnly="false">
      <xsd:simpleType>
        <xsd:restriction base="dms:Text"/>
      </xsd:simpleType>
    </xsd:element>
    <xsd:element name="PrimeClassificationStatusDetails" ma:index="37" nillable="true" ma:displayName="Processing details" ma:hidden="true" ma:internalName="PrimeClassificationStatusDetails" ma:readOnly="false">
      <xsd:simpleType>
        <xsd:restriction base="dms:Note"/>
      </xsd:simpleType>
    </xsd:element>
    <xsd:element name="PrimeLastClassified" ma:index="38" nillable="true" ma:displayName="Processed" ma:hidden="true" ma:internalName="PrimeLastClassified" ma:readOnly="false">
      <xsd:simpleType>
        <xsd:restriction base="dms:DateTime"/>
      </xsd:simpleType>
    </xsd:element>
    <xsd:element name="PrimeCorrectedByUser" ma:index="39" nillable="true" ma:displayName="Corrected" ma:hidden="true" ma:internalName="PrimeCorrectedByUser" ma:readOnly="fals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cdd8a9fe-0cc5-49d2-9bf9-145d1fa5aff7}" ma:internalName="TaxCatchAll" ma:readOnly="false" ma:showField="CatchAllData" ma:web="43d83319-23fc-400e-bdb9-7dbe73b595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oLive xmlns="d4a30e8e-de6c-4cce-9864-67ec47d8af00" xsi:nil="true"/>
    <OneNoteFluid_FileOrder xmlns="d4a30e8e-de6c-4cce-9864-67ec47d8af00" xsi:nil="true"/>
    <_ip_UnifiedCompliancePolicyUIAction xmlns="http://schemas.microsoft.com/sharepoint/v3" xsi:nil="true"/>
    <Industry xmlns="d4a30e8e-de6c-4cce-9864-67ec47d8af00" xsi:nil="true"/>
    <PrimeClassificationStatus xmlns="43d83319-23fc-400e-bdb9-7dbe73b59575" xsi:nil="true"/>
    <Status xmlns="d4a30e8e-de6c-4cce-9864-67ec47d8af00" xsi:nil="true"/>
    <lcf76f155ced4ddcb4097134ff3c332f xmlns="d4a30e8e-de6c-4cce-9864-67ec47d8af00">
      <Terms xmlns="http://schemas.microsoft.com/office/infopath/2007/PartnerControls"/>
    </lcf76f155ced4ddcb4097134ff3c332f>
    <PrimeCorrectedByUser xmlns="43d83319-23fc-400e-bdb9-7dbe73b59575" xsi:nil="true"/>
    <SecondaryService xmlns="d4a30e8e-de6c-4cce-9864-67ec47d8af00" xsi:nil="true"/>
    <SecondarySlideowner xmlns="d4a30e8e-de6c-4cce-9864-67ec47d8af00" xsi:nil="true"/>
    <PrimeClassificationStatusDetails xmlns="43d83319-23fc-400e-bdb9-7dbe73b59575" xsi:nil="true"/>
    <_ip_UnifiedCompliancePolicyProperties xmlns="http://schemas.microsoft.com/sharepoint/v3" xsi:nil="true"/>
    <EBCApproved xmlns="d4a30e8e-de6c-4cce-9864-67ec47d8af00">false</EBCApproved>
    <Service xmlns="d4a30e8e-de6c-4cce-9864-67ec47d8af00">Azure OpenAI</Service>
    <WinWire xmlns="d4a30e8e-de6c-4cce-9864-67ec47d8af00">true</WinWire>
    <TaxCatchAll xmlns="230e9df3-be65-4c73-a93b-d1236ebd677e" xsi:nil="true"/>
    <PrimeLastClassified xmlns="43d83319-23fc-400e-bdb9-7dbe73b5957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7C5101-5B92-459D-9244-0E0F5BDADC0D}">
  <ds:schemaRefs>
    <ds:schemaRef ds:uri="230e9df3-be65-4c73-a93b-d1236ebd677e"/>
    <ds:schemaRef ds:uri="43d83319-23fc-400e-bdb9-7dbe73b59575"/>
    <ds:schemaRef ds:uri="d4a30e8e-de6c-4cce-9864-67ec47d8af0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CAD00E-1663-44BC-807D-A95569F0EF75}">
  <ds:schemaRefs>
    <ds:schemaRef ds:uri="230e9df3-be65-4c73-a93b-d1236ebd677e"/>
    <ds:schemaRef ds:uri="43d83319-23fc-400e-bdb9-7dbe73b59575"/>
    <ds:schemaRef ds:uri="d4a30e8e-de6c-4cce-9864-67ec47d8af00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4BDC34D-6D33-4FA1-9EF7-825F4DA2448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Microsoft Build 16:9 Theme 6 Light Template</vt:lpstr>
      <vt:lpstr>Azure OpenAI in Foundry Models</vt:lpstr>
      <vt:lpstr>Announcing</vt:lpstr>
      <vt:lpstr> Model Router in Azure AI Foundry Models</vt:lpstr>
      <vt:lpstr>Azure AI Foundry Provisioned Throughput</vt:lpstr>
      <vt:lpstr>Azure OpenAI Monitoring Dashboard</vt:lpstr>
      <vt:lpstr>Dynamic Spillover</vt:lpstr>
      <vt:lpstr>Prompt Caching</vt:lpstr>
      <vt:lpstr>Large Scale workload support in batch! Scaling your massive batch queries with minimal friction</vt:lpstr>
      <vt:lpstr>New for fine-tuning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Diaz</dc:creator>
  <cp:revision>1</cp:revision>
  <dcterms:created xsi:type="dcterms:W3CDTF">2025-05-14T21:46:02Z</dcterms:created>
  <dcterms:modified xsi:type="dcterms:W3CDTF">2025-05-19T17:30:44Z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0x01010087EA8552B05D614495EAB74BE77D2639</vt:lpwstr>
  </property>
  <property fmtid="{D5CDD505-2E9C-101B-9397-08002B2CF9AE}" pid="3" name="MediaServiceImageTags">
    <vt:lpwstr/>
  </property>
</Properties>
</file>